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1" r:id="rId3"/>
    <p:sldId id="257" r:id="rId4"/>
    <p:sldId id="267" r:id="rId5"/>
    <p:sldId id="273" r:id="rId6"/>
    <p:sldId id="284" r:id="rId7"/>
    <p:sldId id="274" r:id="rId8"/>
    <p:sldId id="279" r:id="rId9"/>
    <p:sldId id="275" r:id="rId10"/>
    <p:sldId id="266" r:id="rId11"/>
    <p:sldId id="278" r:id="rId12"/>
    <p:sldId id="271" r:id="rId13"/>
    <p:sldId id="276" r:id="rId14"/>
    <p:sldId id="277" r:id="rId15"/>
    <p:sldId id="265" r:id="rId16"/>
    <p:sldId id="270" r:id="rId17"/>
    <p:sldId id="264" r:id="rId18"/>
    <p:sldId id="268" r:id="rId19"/>
    <p:sldId id="269" r:id="rId20"/>
    <p:sldId id="260" r:id="rId21"/>
    <p:sldId id="261" r:id="rId22"/>
    <p:sldId id="280" r:id="rId23"/>
    <p:sldId id="286" r:id="rId24"/>
    <p:sldId id="287" r:id="rId25"/>
    <p:sldId id="285" r:id="rId26"/>
    <p:sldId id="288" r:id="rId27"/>
    <p:sldId id="289" r:id="rId28"/>
    <p:sldId id="290" r:id="rId29"/>
    <p:sldId id="283" r:id="rId30"/>
    <p:sldId id="282" r:id="rId31"/>
  </p:sldIdLst>
  <p:sldSz cx="9144000" cy="6858000" type="screen4x3"/>
  <p:notesSz cx="6858000" cy="9144000"/>
  <p:defaultTextStyle>
    <a:defPPr>
      <a:defRPr lang="en-US"/>
    </a:defPPr>
    <a:lvl1pPr algn="r" rtl="0" fontAlgn="base">
      <a:spcBef>
        <a:spcPct val="0"/>
      </a:spcBef>
      <a:spcAft>
        <a:spcPct val="0"/>
      </a:spcAft>
      <a:defRPr sz="2400" b="1" kern="1200">
        <a:solidFill>
          <a:schemeClr val="bg1"/>
        </a:solidFill>
        <a:latin typeface="Arial" charset="0"/>
        <a:ea typeface="+mn-ea"/>
        <a:cs typeface="+mn-cs"/>
      </a:defRPr>
    </a:lvl1pPr>
    <a:lvl2pPr marL="457200" algn="r" rtl="0" fontAlgn="base">
      <a:spcBef>
        <a:spcPct val="0"/>
      </a:spcBef>
      <a:spcAft>
        <a:spcPct val="0"/>
      </a:spcAft>
      <a:defRPr sz="2400" b="1" kern="1200">
        <a:solidFill>
          <a:schemeClr val="bg1"/>
        </a:solidFill>
        <a:latin typeface="Arial" charset="0"/>
        <a:ea typeface="+mn-ea"/>
        <a:cs typeface="+mn-cs"/>
      </a:defRPr>
    </a:lvl2pPr>
    <a:lvl3pPr marL="914400" algn="r" rtl="0" fontAlgn="base">
      <a:spcBef>
        <a:spcPct val="0"/>
      </a:spcBef>
      <a:spcAft>
        <a:spcPct val="0"/>
      </a:spcAft>
      <a:defRPr sz="2400" b="1" kern="1200">
        <a:solidFill>
          <a:schemeClr val="bg1"/>
        </a:solidFill>
        <a:latin typeface="Arial" charset="0"/>
        <a:ea typeface="+mn-ea"/>
        <a:cs typeface="+mn-cs"/>
      </a:defRPr>
    </a:lvl3pPr>
    <a:lvl4pPr marL="1371600" algn="r" rtl="0" fontAlgn="base">
      <a:spcBef>
        <a:spcPct val="0"/>
      </a:spcBef>
      <a:spcAft>
        <a:spcPct val="0"/>
      </a:spcAft>
      <a:defRPr sz="2400" b="1" kern="1200">
        <a:solidFill>
          <a:schemeClr val="bg1"/>
        </a:solidFill>
        <a:latin typeface="Arial" charset="0"/>
        <a:ea typeface="+mn-ea"/>
        <a:cs typeface="+mn-cs"/>
      </a:defRPr>
    </a:lvl4pPr>
    <a:lvl5pPr marL="1828800" algn="r"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7" autoAdjust="0"/>
    <p:restoredTop sz="84114" autoAdjust="0"/>
  </p:normalViewPr>
  <p:slideViewPr>
    <p:cSldViewPr>
      <p:cViewPr>
        <p:scale>
          <a:sx n="71" d="100"/>
          <a:sy n="71" d="100"/>
        </p:scale>
        <p:origin x="-2736" y="-59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endParaRPr lang="en-US" altLang="en-US"/>
          </a:p>
        </p:txBody>
      </p:sp>
      <p:sp>
        <p:nvSpPr>
          <p:cNvPr id="2416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endParaRPr lang="en-US" altLang="en-US"/>
          </a:p>
        </p:txBody>
      </p:sp>
      <p:sp>
        <p:nvSpPr>
          <p:cNvPr id="2416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endParaRPr lang="en-US" altLang="en-US"/>
          </a:p>
        </p:txBody>
      </p:sp>
      <p:sp>
        <p:nvSpPr>
          <p:cNvPr id="2416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fld id="{02D96F8A-A515-4915-8878-F8B746134B97}" type="slidenum">
              <a:rPr lang="en-US" altLang="en-US"/>
              <a:pPr/>
              <a:t>‹#›</a:t>
            </a:fld>
            <a:endParaRPr lang="en-US" altLang="en-US"/>
          </a:p>
        </p:txBody>
      </p:sp>
    </p:spTree>
    <p:extLst>
      <p:ext uri="{BB962C8B-B14F-4D97-AF65-F5344CB8AC3E}">
        <p14:creationId xmlns:p14="http://schemas.microsoft.com/office/powerpoint/2010/main" val="3068081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7F43A-2FE9-43C9-9DD5-EF4197455397}" type="datetimeFigureOut">
              <a:rPr lang="en-US" smtClean="0"/>
              <a:t>1/22/2019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6571D-5A4D-441A-9A0D-C1CD508CB281}" type="slidenum">
              <a:rPr lang="en-US" smtClean="0"/>
              <a:t>‹#›</a:t>
            </a:fld>
            <a:endParaRPr lang="en-US"/>
          </a:p>
        </p:txBody>
      </p:sp>
    </p:spTree>
    <p:extLst>
      <p:ext uri="{BB962C8B-B14F-4D97-AF65-F5344CB8AC3E}">
        <p14:creationId xmlns:p14="http://schemas.microsoft.com/office/powerpoint/2010/main" val="99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fill out the Distress Scale</a:t>
            </a:r>
            <a:r>
              <a:rPr lang="en-US" baseline="0" dirty="0" smtClean="0"/>
              <a:t> at the beginning of the presentation.</a:t>
            </a:r>
            <a:endParaRPr lang="en-US" dirty="0"/>
          </a:p>
        </p:txBody>
      </p:sp>
      <p:sp>
        <p:nvSpPr>
          <p:cNvPr id="4" name="Slide Number Placeholder 3"/>
          <p:cNvSpPr>
            <a:spLocks noGrp="1"/>
          </p:cNvSpPr>
          <p:nvPr>
            <p:ph type="sldNum" sz="quarter" idx="10"/>
          </p:nvPr>
        </p:nvSpPr>
        <p:spPr/>
        <p:txBody>
          <a:bodyPr/>
          <a:lstStyle/>
          <a:p>
            <a:fld id="{CA06571D-5A4D-441A-9A0D-C1CD508CB281}" type="slidenum">
              <a:rPr lang="en-US" smtClean="0"/>
              <a:t>1</a:t>
            </a:fld>
            <a:endParaRPr lang="en-US"/>
          </a:p>
        </p:txBody>
      </p:sp>
    </p:spTree>
    <p:extLst>
      <p:ext uri="{BB962C8B-B14F-4D97-AF65-F5344CB8AC3E}">
        <p14:creationId xmlns:p14="http://schemas.microsoft.com/office/powerpoint/2010/main" val="268680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6571D-5A4D-441A-9A0D-C1CD508CB281}" type="slidenum">
              <a:rPr lang="en-US" smtClean="0"/>
              <a:t>3</a:t>
            </a:fld>
            <a:endParaRPr lang="en-US"/>
          </a:p>
        </p:txBody>
      </p:sp>
    </p:spTree>
    <p:extLst>
      <p:ext uri="{BB962C8B-B14F-4D97-AF65-F5344CB8AC3E}">
        <p14:creationId xmlns:p14="http://schemas.microsoft.com/office/powerpoint/2010/main" val="106963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6571D-5A4D-441A-9A0D-C1CD508CB281}" type="slidenum">
              <a:rPr lang="en-US" smtClean="0"/>
              <a:t>5</a:t>
            </a:fld>
            <a:endParaRPr lang="en-US"/>
          </a:p>
        </p:txBody>
      </p:sp>
    </p:spTree>
    <p:extLst>
      <p:ext uri="{BB962C8B-B14F-4D97-AF65-F5344CB8AC3E}">
        <p14:creationId xmlns:p14="http://schemas.microsoft.com/office/powerpoint/2010/main" val="281295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may be several possible reasons for the relationship between patient-physician trust and the self-care activities. Trust begins with responsiveness and building rapport between the patient and the physician. Patients who actively get involved in their care and make health care decisions with their physicians, they develop higher trust levels in their physician and may have less trouble in carrying out self-care activities. Good patient-physician concordance leads to better trust in the physician, which in turn leads to continuity of care and compliance to medications (Baron, &amp; Kenny, 1986; </a:t>
            </a:r>
            <a:r>
              <a:rPr lang="en-US" dirty="0" err="1"/>
              <a:t>Kerse</a:t>
            </a:r>
            <a:r>
              <a:rPr lang="en-US" dirty="0"/>
              <a:t> et al., 2004). Patients develop more trust in their physician when physicians are informative and responsive to the patients’ situations and when patients have a chance to discuss their worries. The idea that patients are worthy human beings helps to build up trust, especially, for physician if they conveyed they are concerned and attentive in the patient’s needs related to health care, rather than considering the patient as just another case. Physician’s accessibility, spending more time with patient, and willingness to talk to caregivers and giving personalized care promotes higher levels of trust in one’s physician, which in turn improves performance of self-care activities (</a:t>
            </a:r>
            <a:r>
              <a:rPr lang="en-US" dirty="0" err="1"/>
              <a:t>Bundesmann</a:t>
            </a:r>
            <a:r>
              <a:rPr lang="en-US" dirty="0"/>
              <a:t> &amp; </a:t>
            </a:r>
            <a:r>
              <a:rPr lang="en-US" dirty="0" err="1"/>
              <a:t>Kaplowitz</a:t>
            </a:r>
            <a:r>
              <a:rPr lang="en-US" dirty="0"/>
              <a:t>, 2011). When patients do not trust their physicians, they are less likely to maintain continuity, because they may be concerned about treatment decisions that the physicians might make and not want to put themselves at a risk to the physicians recommended treatment (Beverly, Miller, &amp; Wray, 2008). The second major finding of the current research was that diabetes related emotional distress had a significant negative relationship with self-care activities as suggested by </a:t>
            </a:r>
            <a:r>
              <a:rPr lang="en-US" dirty="0" err="1"/>
              <a:t>Balkrishnan</a:t>
            </a:r>
            <a:r>
              <a:rPr lang="en-US" dirty="0"/>
              <a:t> et al. (2003) and others (Aikens, 2012; Karlsen, </a:t>
            </a:r>
            <a:r>
              <a:rPr lang="en-US" dirty="0" err="1"/>
              <a:t>Oftedal</a:t>
            </a:r>
            <a:r>
              <a:rPr lang="en-US" dirty="0"/>
              <a:t>, &amp; </a:t>
            </a:r>
            <a:r>
              <a:rPr lang="en-US" dirty="0" err="1"/>
              <a:t>Bru</a:t>
            </a:r>
            <a:r>
              <a:rPr lang="en-US" dirty="0"/>
              <a:t>, 2012; Lloyd et al., 2010; </a:t>
            </a:r>
            <a:r>
              <a:rPr lang="en-US" dirty="0" err="1"/>
              <a:t>Peyrot</a:t>
            </a:r>
            <a:r>
              <a:rPr lang="en-US" dirty="0"/>
              <a:t> et al., 2005; Polonsky et al., 1995; </a:t>
            </a:r>
            <a:r>
              <a:rPr lang="en-US" dirty="0" err="1"/>
              <a:t>Slean</a:t>
            </a:r>
            <a:r>
              <a:rPr lang="en-US" dirty="0"/>
              <a:t> et al., 2012; </a:t>
            </a:r>
            <a:r>
              <a:rPr lang="en-US" dirty="0" err="1"/>
              <a:t>Zuberi</a:t>
            </a:r>
            <a:r>
              <a:rPr lang="en-US" dirty="0"/>
              <a:t> et al., 2011). The reason of this relationship may be that the patients living with Type II Diabetes Mellitus have numerous emotional challenges arising from apprehensions and worries related 224 NIAZI AND RAFIQUE to Diabetes Mellitus, its control, and the experience of getting more complications (Fisher et al., 2007; Whittemore, 2005). These emotional challenges might bring about negative emotions that can undermine emotional well-being and physical well-being. Self-care related to Type II Diabetes Mellitus is a difficult task that stresses behavior change related to choice of diet, exercise, self-monitoring of blood glucose, and compliance to medication in patients on daily basis. As a result, patients may become disturbed, upset, or depressed (</a:t>
            </a:r>
            <a:r>
              <a:rPr lang="en-US" dirty="0" err="1"/>
              <a:t>Egede</a:t>
            </a:r>
            <a:r>
              <a:rPr lang="en-US" dirty="0"/>
              <a:t> &amp; Zheng, 2003). Patients with Type II Diabetes Mellitus may also experience diabetes related emotional distress, a condition where patients are worried about management of their conditions, receiving the support they need, managing the emotional burden, as well as access to care that is needed; these are conditions that are different from depression (Polonsky et al., 2003).Recognition of diabetes related emotional distress and its negative contribution in performing self-care activities places an emphasis on the application of effective strategies to reduce its intensity. Lowering of diabetes related distress helps to enhancing self-care activities required to manage Type II diabetes mellitus, thereby, attaining better glycemic control. The results of current study also highlighted that </a:t>
            </a:r>
            <a:r>
              <a:rPr lang="en-US" dirty="0" err="1"/>
              <a:t>patientphysician</a:t>
            </a:r>
            <a:r>
              <a:rPr lang="en-US" dirty="0"/>
              <a:t> trust was negatively related to the diabetes related emotional distress in adults with Type II diabetes mellitus. The current research findings are consistent with previous researches (Rubin, </a:t>
            </a:r>
            <a:r>
              <a:rPr lang="en-US" dirty="0" err="1"/>
              <a:t>Peyrot</a:t>
            </a:r>
            <a:r>
              <a:rPr lang="en-US" dirty="0"/>
              <a:t>, &amp; </a:t>
            </a:r>
            <a:r>
              <a:rPr lang="en-US" dirty="0" err="1"/>
              <a:t>Saudek</a:t>
            </a:r>
            <a:r>
              <a:rPr lang="en-US" dirty="0"/>
              <a:t>, 1993; </a:t>
            </a:r>
            <a:r>
              <a:rPr lang="en-US" dirty="0" err="1"/>
              <a:t>Slean</a:t>
            </a:r>
            <a:r>
              <a:rPr lang="en-US" dirty="0"/>
              <a:t> et al., 2012). The relationship between the patient and the physician is also related to better treatment adherence; a good relationship and a good teamwork is more essential than access to the physician to improve treatment adherence. The main task of physicians is to educate the patient, so that the patient has knowledge about the nature of the diabetes and its symptoms, risk of complications, goals of the treatment, significance of regular exercise, physical activity, food intake, insulin, oral hypoglycemic medicines, and other drugs. In this way, a patient develops trust in one’s physician that may be helpful in managing diabetes related emotional distress. </a:t>
            </a:r>
          </a:p>
        </p:txBody>
      </p:sp>
      <p:sp>
        <p:nvSpPr>
          <p:cNvPr id="4" name="Slide Number Placeholder 3"/>
          <p:cNvSpPr>
            <a:spLocks noGrp="1"/>
          </p:cNvSpPr>
          <p:nvPr>
            <p:ph type="sldNum" sz="quarter" idx="5"/>
          </p:nvPr>
        </p:nvSpPr>
        <p:spPr/>
        <p:txBody>
          <a:bodyPr/>
          <a:lstStyle/>
          <a:p>
            <a:fld id="{CA06571D-5A4D-441A-9A0D-C1CD508CB281}" type="slidenum">
              <a:rPr lang="en-US" smtClean="0"/>
              <a:t>15</a:t>
            </a:fld>
            <a:endParaRPr lang="en-US"/>
          </a:p>
        </p:txBody>
      </p:sp>
    </p:spTree>
    <p:extLst>
      <p:ext uri="{BB962C8B-B14F-4D97-AF65-F5344CB8AC3E}">
        <p14:creationId xmlns:p14="http://schemas.microsoft.com/office/powerpoint/2010/main" val="147771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the participants</a:t>
            </a:r>
            <a:r>
              <a:rPr lang="en-US" baseline="0" dirty="0" smtClean="0"/>
              <a:t> the results of the Diabetes Distress Scale </a:t>
            </a:r>
            <a:endParaRPr lang="en-US" dirty="0"/>
          </a:p>
        </p:txBody>
      </p:sp>
      <p:sp>
        <p:nvSpPr>
          <p:cNvPr id="4" name="Slide Number Placeholder 3"/>
          <p:cNvSpPr>
            <a:spLocks noGrp="1"/>
          </p:cNvSpPr>
          <p:nvPr>
            <p:ph type="sldNum" sz="quarter" idx="10"/>
          </p:nvPr>
        </p:nvSpPr>
        <p:spPr/>
        <p:txBody>
          <a:bodyPr/>
          <a:lstStyle/>
          <a:p>
            <a:fld id="{CA06571D-5A4D-441A-9A0D-C1CD508CB281}" type="slidenum">
              <a:rPr lang="en-US" smtClean="0"/>
              <a:t>16</a:t>
            </a:fld>
            <a:endParaRPr lang="en-US"/>
          </a:p>
        </p:txBody>
      </p:sp>
    </p:spTree>
    <p:extLst>
      <p:ext uri="{BB962C8B-B14F-4D97-AF65-F5344CB8AC3E}">
        <p14:creationId xmlns:p14="http://schemas.microsoft.com/office/powerpoint/2010/main" val="68241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1196977"/>
            <a:ext cx="7772400" cy="936625"/>
          </a:xfrm>
        </p:spPr>
        <p:txBody>
          <a:bodyPr/>
          <a:lstStyle>
            <a:lvl1pPr algn="l">
              <a:defRPr sz="3200">
                <a:latin typeface="Times New Roman" pitchFamily="18" charset="0"/>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838200" y="2286000"/>
            <a:ext cx="7772400" cy="1752600"/>
          </a:xfrm>
        </p:spPr>
        <p:txBody>
          <a:bodyPr lIns="0" tIns="0" rIns="0" bIns="0"/>
          <a:lstStyle>
            <a:lvl1pPr>
              <a:defRPr sz="1400" b="0" i="1">
                <a:solidFill>
                  <a:schemeClr val="tx1"/>
                </a:solidFill>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773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639"/>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274639"/>
            <a:ext cx="5562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561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7"/>
            <a:ext cx="4648200" cy="639763"/>
          </a:xfrm>
        </p:spPr>
        <p:txBody>
          <a:bodyPr/>
          <a:lstStyle/>
          <a:p>
            <a:r>
              <a:rPr lang="en-US"/>
              <a:t>Click to edit Master title style</a:t>
            </a:r>
          </a:p>
        </p:txBody>
      </p:sp>
      <p:sp>
        <p:nvSpPr>
          <p:cNvPr id="3" name="Text Placeholder 2"/>
          <p:cNvSpPr>
            <a:spLocks noGrp="1"/>
          </p:cNvSpPr>
          <p:nvPr>
            <p:ph type="body" sz="half" idx="1"/>
          </p:nvPr>
        </p:nvSpPr>
        <p:spPr>
          <a:xfrm>
            <a:off x="838200" y="1600201"/>
            <a:ext cx="3733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24400" y="1600201"/>
            <a:ext cx="3733800" cy="4525963"/>
          </a:xfrm>
        </p:spPr>
        <p:txBody>
          <a:bodyPr/>
          <a:lstStyle/>
          <a:p>
            <a:r>
              <a:rPr lang="en-US"/>
              <a:t>Click icon to add online image</a:t>
            </a:r>
          </a:p>
        </p:txBody>
      </p:sp>
    </p:spTree>
    <p:extLst>
      <p:ext uri="{BB962C8B-B14F-4D97-AF65-F5344CB8AC3E}">
        <p14:creationId xmlns:p14="http://schemas.microsoft.com/office/powerpoint/2010/main" val="336882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0" y="274637"/>
            <a:ext cx="4648200" cy="639763"/>
          </a:xfrm>
        </p:spPr>
        <p:txBody>
          <a:bodyPr/>
          <a:lstStyle/>
          <a:p>
            <a:r>
              <a:rPr lang="en-US"/>
              <a:t>Click to edit Master title style</a:t>
            </a:r>
          </a:p>
        </p:txBody>
      </p:sp>
      <p:sp>
        <p:nvSpPr>
          <p:cNvPr id="3" name="Chart Placeholder 2"/>
          <p:cNvSpPr>
            <a:spLocks noGrp="1"/>
          </p:cNvSpPr>
          <p:nvPr>
            <p:ph type="chart" idx="1"/>
          </p:nvPr>
        </p:nvSpPr>
        <p:spPr>
          <a:xfrm>
            <a:off x="838200" y="1600201"/>
            <a:ext cx="7620000" cy="4525963"/>
          </a:xfrm>
        </p:spPr>
        <p:txBody>
          <a:bodyPr/>
          <a:lstStyle/>
          <a:p>
            <a:r>
              <a:rPr lang="en-US"/>
              <a:t>Click icon to add chart</a:t>
            </a:r>
          </a:p>
        </p:txBody>
      </p:sp>
    </p:spTree>
    <p:extLst>
      <p:ext uri="{BB962C8B-B14F-4D97-AF65-F5344CB8AC3E}">
        <p14:creationId xmlns:p14="http://schemas.microsoft.com/office/powerpoint/2010/main" val="322452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28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00781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1"/>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00201"/>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7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3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35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64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5717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838200" y="1600201"/>
            <a:ext cx="7620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p:txBody>
      </p:sp>
      <p:sp>
        <p:nvSpPr>
          <p:cNvPr id="1032" name="Rectangle 8"/>
          <p:cNvSpPr>
            <a:spLocks noGrp="1" noChangeArrowheads="1"/>
          </p:cNvSpPr>
          <p:nvPr>
            <p:ph type="title"/>
          </p:nvPr>
        </p:nvSpPr>
        <p:spPr bwMode="auto">
          <a:xfrm>
            <a:off x="3810000" y="274637"/>
            <a:ext cx="464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pic>
        <p:nvPicPr>
          <p:cNvPr id="2050" name="Picture 2" descr="\\sc-acs228-1.parknet-ad.pmh.org\users$\P73323\Desktop\Parkland-Logo-Neighbors-Go.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28600" y="228600"/>
            <a:ext cx="2671122" cy="7082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rtl="0" eaLnBrk="1" fontAlgn="base" hangingPunct="1">
        <a:spcBef>
          <a:spcPct val="0"/>
        </a:spcBef>
        <a:spcAft>
          <a:spcPct val="0"/>
        </a:spcAft>
        <a:defRPr sz="2400" b="1">
          <a:solidFill>
            <a:schemeClr val="tx2"/>
          </a:solidFill>
          <a:latin typeface="+mj-lt"/>
          <a:ea typeface="+mj-ea"/>
          <a:cs typeface="+mj-cs"/>
        </a:defRPr>
      </a:lvl1pPr>
      <a:lvl2pPr algn="r" rtl="0" eaLnBrk="1" fontAlgn="base" hangingPunct="1">
        <a:spcBef>
          <a:spcPct val="0"/>
        </a:spcBef>
        <a:spcAft>
          <a:spcPct val="0"/>
        </a:spcAft>
        <a:defRPr sz="2400" b="1">
          <a:solidFill>
            <a:schemeClr val="tx2"/>
          </a:solidFill>
          <a:latin typeface="Arial" charset="0"/>
        </a:defRPr>
      </a:lvl2pPr>
      <a:lvl3pPr algn="r" rtl="0" eaLnBrk="1" fontAlgn="base" hangingPunct="1">
        <a:spcBef>
          <a:spcPct val="0"/>
        </a:spcBef>
        <a:spcAft>
          <a:spcPct val="0"/>
        </a:spcAft>
        <a:defRPr sz="2400" b="1">
          <a:solidFill>
            <a:schemeClr val="tx2"/>
          </a:solidFill>
          <a:latin typeface="Arial" charset="0"/>
        </a:defRPr>
      </a:lvl3pPr>
      <a:lvl4pPr algn="r" rtl="0" eaLnBrk="1" fontAlgn="base" hangingPunct="1">
        <a:spcBef>
          <a:spcPct val="0"/>
        </a:spcBef>
        <a:spcAft>
          <a:spcPct val="0"/>
        </a:spcAft>
        <a:defRPr sz="2400" b="1">
          <a:solidFill>
            <a:schemeClr val="tx2"/>
          </a:solidFill>
          <a:latin typeface="Arial" charset="0"/>
        </a:defRPr>
      </a:lvl4pPr>
      <a:lvl5pPr algn="r" rtl="0" eaLnBrk="1" fontAlgn="base" hangingPunct="1">
        <a:spcBef>
          <a:spcPct val="0"/>
        </a:spcBef>
        <a:spcAft>
          <a:spcPct val="0"/>
        </a:spcAft>
        <a:defRPr sz="2400" b="1">
          <a:solidFill>
            <a:schemeClr val="tx2"/>
          </a:solidFill>
          <a:latin typeface="Arial" charset="0"/>
        </a:defRPr>
      </a:lvl5pPr>
      <a:lvl6pPr marL="457200" algn="r" rtl="0" eaLnBrk="1" fontAlgn="base" hangingPunct="1">
        <a:spcBef>
          <a:spcPct val="0"/>
        </a:spcBef>
        <a:spcAft>
          <a:spcPct val="0"/>
        </a:spcAft>
        <a:defRPr sz="2400" b="1">
          <a:solidFill>
            <a:schemeClr val="tx2"/>
          </a:solidFill>
          <a:latin typeface="Arial" charset="0"/>
        </a:defRPr>
      </a:lvl6pPr>
      <a:lvl7pPr marL="914400" algn="r" rtl="0" eaLnBrk="1" fontAlgn="base" hangingPunct="1">
        <a:spcBef>
          <a:spcPct val="0"/>
        </a:spcBef>
        <a:spcAft>
          <a:spcPct val="0"/>
        </a:spcAft>
        <a:defRPr sz="2400" b="1">
          <a:solidFill>
            <a:schemeClr val="tx2"/>
          </a:solidFill>
          <a:latin typeface="Arial" charset="0"/>
        </a:defRPr>
      </a:lvl7pPr>
      <a:lvl8pPr marL="1371600" algn="r" rtl="0" eaLnBrk="1" fontAlgn="base" hangingPunct="1">
        <a:spcBef>
          <a:spcPct val="0"/>
        </a:spcBef>
        <a:spcAft>
          <a:spcPct val="0"/>
        </a:spcAft>
        <a:defRPr sz="2400" b="1">
          <a:solidFill>
            <a:schemeClr val="tx2"/>
          </a:solidFill>
          <a:latin typeface="Arial" charset="0"/>
        </a:defRPr>
      </a:lvl8pPr>
      <a:lvl9pPr marL="1828800" algn="r" rtl="0" eaLnBrk="1" fontAlgn="base" hangingPunct="1">
        <a:spcBef>
          <a:spcPct val="0"/>
        </a:spcBef>
        <a:spcAft>
          <a:spcPct val="0"/>
        </a:spcAft>
        <a:defRPr sz="2400" b="1">
          <a:solidFill>
            <a:schemeClr val="tx2"/>
          </a:solidFill>
          <a:latin typeface="Arial" charset="0"/>
        </a:defRPr>
      </a:lvl9pPr>
    </p:titleStyle>
    <p:bodyStyle>
      <a:lvl1pPr algn="l" rtl="0" eaLnBrk="1" fontAlgn="base" hangingPunct="1">
        <a:spcBef>
          <a:spcPct val="20000"/>
        </a:spcBef>
        <a:spcAft>
          <a:spcPct val="0"/>
        </a:spcAft>
        <a:defRPr sz="2000" b="1">
          <a:solidFill>
            <a:schemeClr val="tx2"/>
          </a:solidFill>
          <a:latin typeface="+mn-lt"/>
          <a:ea typeface="+mn-ea"/>
          <a:cs typeface="+mn-cs"/>
        </a:defRPr>
      </a:lvl1pPr>
      <a:lvl2pPr marL="114300" algn="l" rtl="0" eaLnBrk="1" fontAlgn="base" hangingPunct="1">
        <a:spcBef>
          <a:spcPct val="20000"/>
        </a:spcBef>
        <a:spcAft>
          <a:spcPct val="0"/>
        </a:spcAft>
        <a:defRPr>
          <a:solidFill>
            <a:schemeClr val="tx1"/>
          </a:solidFill>
          <a:latin typeface="Times New Roman" pitchFamily="18" charset="0"/>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Font typeface="Arial" charset="0"/>
        <a:buChar char="–"/>
        <a:defRPr sz="14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video" Target="https://www.youtube.com/embed/MR57rug8NsM"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2c.cdc.gov/.../pdf/DiabetesStressAnd-DepressionWebinar.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iabetes.org/living-with-diabetes/complications/mental-health/diabetes-distres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iatribe.org/diabetes-distress-why-its-common-and-what-we-can-do-about-i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diabeticconnect.com/diabetes-information-articles/general/1066-depression-or-diabetes-distress-here-s-why-it-matters-and-what-you-can-d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Grp="1" noChangeArrowheads="1"/>
          </p:cNvSpPr>
          <p:nvPr>
            <p:ph type="ctrTitle"/>
          </p:nvPr>
        </p:nvSpPr>
        <p:spPr>
          <a:xfrm>
            <a:off x="730624" y="1295400"/>
            <a:ext cx="7772400" cy="1904999"/>
          </a:xfrm>
        </p:spPr>
        <p:txBody>
          <a:bodyPr/>
          <a:lstStyle/>
          <a:p>
            <a:pPr algn="ctr"/>
            <a:r>
              <a:rPr lang="en-US" dirty="0"/>
              <a:t/>
            </a:r>
            <a:br>
              <a:rPr lang="en-US" dirty="0"/>
            </a:br>
            <a:r>
              <a:rPr lang="en-US" dirty="0"/>
              <a:t>Finding Balance: </a:t>
            </a:r>
            <a:br>
              <a:rPr lang="en-US" dirty="0"/>
            </a:br>
            <a:r>
              <a:rPr lang="en-US" dirty="0"/>
              <a:t>The Importance of Evaluation and Treatment for Distress and Depression in Diabetes Management</a:t>
            </a:r>
            <a:r>
              <a:rPr lang="en-US" b="0" dirty="0"/>
              <a:t> </a:t>
            </a:r>
            <a:br>
              <a:rPr lang="en-US" b="0" dirty="0"/>
            </a:br>
            <a:endParaRPr lang="en-US" altLang="en-US" dirty="0"/>
          </a:p>
        </p:txBody>
      </p:sp>
      <p:sp>
        <p:nvSpPr>
          <p:cNvPr id="2070" name="Rectangle 22"/>
          <p:cNvSpPr>
            <a:spLocks noGrp="1" noChangeArrowheads="1"/>
          </p:cNvSpPr>
          <p:nvPr>
            <p:ph type="subTitle" idx="1"/>
          </p:nvPr>
        </p:nvSpPr>
        <p:spPr>
          <a:xfrm>
            <a:off x="685800" y="3581400"/>
            <a:ext cx="7772400" cy="2286000"/>
          </a:xfrm>
        </p:spPr>
        <p:txBody>
          <a:bodyPr/>
          <a:lstStyle/>
          <a:p>
            <a:pPr algn="ctr"/>
            <a:endParaRPr lang="en-US" altLang="en-US" dirty="0"/>
          </a:p>
          <a:p>
            <a:pPr algn="ctr"/>
            <a:r>
              <a:rPr lang="en-US" altLang="en-US" dirty="0"/>
              <a:t>Alejandro Zavala-Cervantes, LPC</a:t>
            </a:r>
          </a:p>
          <a:p>
            <a:pPr algn="ctr"/>
            <a:r>
              <a:rPr lang="en-US" altLang="en-US" dirty="0"/>
              <a:t>Jennifer Guerrero, Ph.D.</a:t>
            </a:r>
          </a:p>
          <a:p>
            <a:pPr algn="ctr"/>
            <a:r>
              <a:rPr lang="en-US" altLang="en-US" dirty="0"/>
              <a:t>Rebecca Corona, Ph.D.</a:t>
            </a:r>
          </a:p>
          <a:p>
            <a:pPr algn="ctr"/>
            <a:r>
              <a:rPr lang="en-US" altLang="en-US" dirty="0"/>
              <a:t>11</a:t>
            </a:r>
            <a:r>
              <a:rPr lang="en-US" altLang="en-US" baseline="30000" dirty="0"/>
              <a:t>th</a:t>
            </a:r>
            <a:r>
              <a:rPr lang="en-US" altLang="en-US" dirty="0"/>
              <a:t> Annual Diabetes Management Conference</a:t>
            </a:r>
          </a:p>
          <a:p>
            <a:pPr algn="ctr"/>
            <a:r>
              <a:rPr lang="en-US" altLang="en-US" dirty="0"/>
              <a:t>Fellowship Dallas</a:t>
            </a:r>
          </a:p>
          <a:p>
            <a:pPr algn="ctr"/>
            <a:r>
              <a:rPr lang="en-US" altLang="en-US" dirty="0"/>
              <a:t>November 2,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0C858F-3905-400D-A6C1-287864126BFF}"/>
              </a:ext>
            </a:extLst>
          </p:cNvPr>
          <p:cNvSpPr>
            <a:spLocks noGrp="1"/>
          </p:cNvSpPr>
          <p:nvPr>
            <p:ph type="title"/>
          </p:nvPr>
        </p:nvSpPr>
        <p:spPr>
          <a:xfrm>
            <a:off x="685800" y="2514600"/>
            <a:ext cx="7772400" cy="1362075"/>
          </a:xfrm>
        </p:spPr>
        <p:txBody>
          <a:bodyPr/>
          <a:lstStyle/>
          <a:p>
            <a:pPr algn="ctr"/>
            <a:r>
              <a:rPr lang="en-US" dirty="0"/>
              <a:t>Identifying </a:t>
            </a:r>
            <a:r>
              <a:rPr lang="en-US" dirty="0" smtClean="0"/>
              <a:t>Distress and depression</a:t>
            </a:r>
            <a:endParaRPr lang="en-US" dirty="0"/>
          </a:p>
        </p:txBody>
      </p:sp>
    </p:spTree>
    <p:extLst>
      <p:ext uri="{BB962C8B-B14F-4D97-AF65-F5344CB8AC3E}">
        <p14:creationId xmlns:p14="http://schemas.microsoft.com/office/powerpoint/2010/main" val="51823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patients recognize they are experiencing </a:t>
            </a:r>
          </a:p>
        </p:txBody>
      </p:sp>
      <p:sp>
        <p:nvSpPr>
          <p:cNvPr id="3" name="Content Placeholder 2"/>
          <p:cNvSpPr>
            <a:spLocks noGrp="1"/>
          </p:cNvSpPr>
          <p:nvPr>
            <p:ph idx="1"/>
          </p:nvPr>
        </p:nvSpPr>
        <p:spPr/>
        <p:txBody>
          <a:bodyPr/>
          <a:lstStyle/>
          <a:p>
            <a:r>
              <a:rPr lang="en-US" sz="2400" dirty="0">
                <a:latin typeface="+mj-lt"/>
              </a:rPr>
              <a:t>It’s pointed out to them</a:t>
            </a:r>
          </a:p>
          <a:p>
            <a:pPr marL="457200" lvl="1" indent="-342900">
              <a:buFont typeface="Arial" panose="020B0604020202020204" pitchFamily="34" charset="0"/>
              <a:buChar char="•"/>
            </a:pPr>
            <a:r>
              <a:rPr lang="en-US" sz="2400" dirty="0">
                <a:latin typeface="+mj-lt"/>
              </a:rPr>
              <a:t>Family/friends</a:t>
            </a:r>
          </a:p>
          <a:p>
            <a:pPr marL="457200" lvl="1" indent="-342900">
              <a:buFont typeface="Arial" panose="020B0604020202020204" pitchFamily="34" charset="0"/>
              <a:buChar char="•"/>
            </a:pPr>
            <a:r>
              <a:rPr lang="en-US" sz="2400" dirty="0">
                <a:latin typeface="+mj-lt"/>
              </a:rPr>
              <a:t>Doctor/nurse/nutritionist/pharmacist/other medical professional</a:t>
            </a:r>
          </a:p>
          <a:p>
            <a:pPr marL="457200" lvl="1" indent="-342900">
              <a:buFont typeface="Arial" panose="020B0604020202020204" pitchFamily="34" charset="0"/>
              <a:buChar char="•"/>
            </a:pPr>
            <a:r>
              <a:rPr lang="en-US" sz="2400" dirty="0" smtClean="0">
                <a:latin typeface="+mj-lt"/>
              </a:rPr>
              <a:t>Work</a:t>
            </a:r>
          </a:p>
          <a:p>
            <a:pPr lvl="1"/>
            <a:endParaRPr lang="en-US" sz="2000" dirty="0">
              <a:latin typeface="+mj-lt"/>
            </a:endParaRPr>
          </a:p>
          <a:p>
            <a:r>
              <a:rPr lang="en-US" sz="2400" dirty="0">
                <a:latin typeface="+mj-lt"/>
              </a:rPr>
              <a:t>They notice an impact in their life:</a:t>
            </a:r>
          </a:p>
          <a:p>
            <a:pPr marL="457200" lvl="1" indent="-342900">
              <a:buFont typeface="Arial" panose="020B0604020202020204" pitchFamily="34" charset="0"/>
              <a:buChar char="•"/>
            </a:pPr>
            <a:r>
              <a:rPr lang="en-US" sz="2400" dirty="0">
                <a:latin typeface="+mj-lt"/>
              </a:rPr>
              <a:t>Home</a:t>
            </a:r>
          </a:p>
          <a:p>
            <a:pPr marL="457200" lvl="1" indent="-342900">
              <a:buFont typeface="Arial" panose="020B0604020202020204" pitchFamily="34" charset="0"/>
              <a:buChar char="•"/>
            </a:pPr>
            <a:r>
              <a:rPr lang="en-US" sz="2400" dirty="0">
                <a:latin typeface="+mj-lt"/>
              </a:rPr>
              <a:t>Work</a:t>
            </a:r>
          </a:p>
          <a:p>
            <a:pPr marL="457200" lvl="1" indent="-342900">
              <a:buFont typeface="Arial" panose="020B0604020202020204" pitchFamily="34" charset="0"/>
              <a:buChar char="•"/>
            </a:pPr>
            <a:r>
              <a:rPr lang="en-US" sz="2400" dirty="0">
                <a:latin typeface="+mj-lt"/>
              </a:rPr>
              <a:t>Friends</a:t>
            </a:r>
          </a:p>
          <a:p>
            <a:endParaRPr lang="en-US" dirty="0"/>
          </a:p>
        </p:txBody>
      </p:sp>
    </p:spTree>
    <p:extLst>
      <p:ext uri="{BB962C8B-B14F-4D97-AF65-F5344CB8AC3E}">
        <p14:creationId xmlns:p14="http://schemas.microsoft.com/office/powerpoint/2010/main" val="170748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help patients identify their symptoms?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Noticing changes (behavior, speech, dress, etc</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Compassionate </a:t>
            </a:r>
            <a:r>
              <a:rPr lang="en-US" sz="2400" dirty="0" smtClean="0"/>
              <a:t>conversations</a:t>
            </a:r>
          </a:p>
          <a:p>
            <a:pPr marL="457200" lvl="1" indent="-342900">
              <a:buFont typeface="Arial" panose="020B0604020202020204" pitchFamily="34" charset="0"/>
              <a:buChar char="•"/>
            </a:pPr>
            <a:r>
              <a:rPr lang="en-US" sz="2400" dirty="0" smtClean="0">
                <a:latin typeface="+mn-lt"/>
              </a:rPr>
              <a:t>Empathy</a:t>
            </a:r>
          </a:p>
          <a:p>
            <a:pPr marL="457200" lvl="1" indent="-342900">
              <a:buFont typeface="Arial" panose="020B0604020202020204" pitchFamily="34" charset="0"/>
              <a:buChar char="•"/>
            </a:pPr>
            <a:r>
              <a:rPr lang="en-US" sz="2400" dirty="0" smtClean="0">
                <a:latin typeface="+mn-lt"/>
              </a:rPr>
              <a:t>60/40</a:t>
            </a:r>
          </a:p>
          <a:p>
            <a:pPr marL="457200" lvl="1" indent="-342900">
              <a:buFont typeface="Arial" panose="020B0604020202020204" pitchFamily="34" charset="0"/>
              <a:buChar char="•"/>
            </a:pPr>
            <a:r>
              <a:rPr lang="en-US" sz="2400" dirty="0" smtClean="0">
                <a:latin typeface="+mn-lt"/>
              </a:rPr>
              <a:t>Avoiding </a:t>
            </a:r>
            <a:r>
              <a:rPr lang="en-US" sz="2400" dirty="0">
                <a:latin typeface="+mn-lt"/>
              </a:rPr>
              <a:t>the word “depression” at first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Self-administered </a:t>
            </a:r>
            <a:r>
              <a:rPr lang="en-US" sz="2400" dirty="0"/>
              <a:t>assessments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Using </a:t>
            </a:r>
            <a:r>
              <a:rPr lang="en-US" sz="2400" dirty="0"/>
              <a:t>peer interactions</a:t>
            </a:r>
          </a:p>
          <a:p>
            <a:endParaRPr lang="en-US" dirty="0"/>
          </a:p>
        </p:txBody>
      </p:sp>
    </p:spTree>
    <p:extLst>
      <p:ext uri="{BB962C8B-B14F-4D97-AF65-F5344CB8AC3E}">
        <p14:creationId xmlns:p14="http://schemas.microsoft.com/office/powerpoint/2010/main" val="63411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discuss these symptoms with our patients?</a:t>
            </a:r>
          </a:p>
        </p:txBody>
      </p:sp>
      <p:sp>
        <p:nvSpPr>
          <p:cNvPr id="3" name="Content Placeholder 2"/>
          <p:cNvSpPr>
            <a:spLocks noGrp="1"/>
          </p:cNvSpPr>
          <p:nvPr>
            <p:ph idx="1"/>
          </p:nvPr>
        </p:nvSpPr>
        <p:spPr>
          <a:xfrm>
            <a:off x="609600" y="1341437"/>
            <a:ext cx="7848600" cy="4525963"/>
          </a:xfrm>
        </p:spPr>
        <p:txBody>
          <a:bodyPr/>
          <a:lstStyle/>
          <a:p>
            <a:pPr marL="342900" indent="-342900">
              <a:buFont typeface="Arial" panose="020B0604020202020204" pitchFamily="34" charset="0"/>
              <a:buChar char="•"/>
            </a:pPr>
            <a:r>
              <a:rPr lang="en-US" sz="2400" dirty="0"/>
              <a:t>Normalize the </a:t>
            </a:r>
            <a:r>
              <a:rPr lang="en-US" sz="2400" dirty="0" smtClean="0"/>
              <a:t>experience</a:t>
            </a:r>
          </a:p>
          <a:p>
            <a:endParaRPr lang="en-US" sz="1800" dirty="0"/>
          </a:p>
          <a:p>
            <a:pPr marL="342900" indent="-342900">
              <a:buFont typeface="Arial" panose="020B0604020202020204" pitchFamily="34" charset="0"/>
              <a:buChar char="•"/>
            </a:pPr>
            <a:r>
              <a:rPr lang="en-US" sz="2400" dirty="0"/>
              <a:t>Discuss treatment </a:t>
            </a:r>
            <a:r>
              <a:rPr lang="en-US" sz="2400" dirty="0" smtClean="0"/>
              <a:t>options</a:t>
            </a:r>
          </a:p>
          <a:p>
            <a:endParaRPr lang="en-US" sz="1800" dirty="0"/>
          </a:p>
          <a:p>
            <a:pPr marL="342900" indent="-342900">
              <a:buFont typeface="Arial" panose="020B0604020202020204" pitchFamily="34" charset="0"/>
              <a:buChar char="•"/>
            </a:pPr>
            <a:r>
              <a:rPr lang="en-US" sz="2400" dirty="0" smtClean="0"/>
              <a:t>Provide </a:t>
            </a:r>
            <a:r>
              <a:rPr lang="en-US" sz="2400" dirty="0"/>
              <a:t>stats</a:t>
            </a:r>
          </a:p>
          <a:p>
            <a:pPr marL="400050" lvl="1" indent="-285750">
              <a:buFont typeface="Arial" panose="020B0604020202020204" pitchFamily="34" charset="0"/>
              <a:buChar char="•"/>
            </a:pPr>
            <a:r>
              <a:rPr lang="en-US" sz="2400" dirty="0">
                <a:latin typeface="+mn-lt"/>
              </a:rPr>
              <a:t>Approximately 18% of the US population meets criteria for a depressive disorder each year. (ADAA)</a:t>
            </a:r>
          </a:p>
          <a:p>
            <a:pPr marL="400050" lvl="1" indent="-285750">
              <a:buFont typeface="Arial" panose="020B0604020202020204" pitchFamily="34" charset="0"/>
              <a:buChar char="•"/>
            </a:pPr>
            <a:r>
              <a:rPr lang="en-US" sz="2400" dirty="0">
                <a:latin typeface="+mn-lt"/>
              </a:rPr>
              <a:t>Approximately 300 million people struggle with depression each year. (ADAA)</a:t>
            </a:r>
          </a:p>
          <a:p>
            <a:pPr marL="400050" lvl="1" indent="-285750">
              <a:buFont typeface="Arial" panose="020B0604020202020204" pitchFamily="34" charset="0"/>
              <a:buChar char="•"/>
            </a:pPr>
            <a:r>
              <a:rPr lang="en-US" sz="2400" dirty="0">
                <a:latin typeface="+mn-lt"/>
              </a:rPr>
              <a:t>40-60% of people who utilize medication OR therapy to treat depression see a significant benefit, and this number increases when they are combined. (</a:t>
            </a:r>
            <a:r>
              <a:rPr lang="en-US" sz="2400" dirty="0" err="1">
                <a:latin typeface="+mn-lt"/>
              </a:rPr>
              <a:t>Healthline</a:t>
            </a:r>
            <a:r>
              <a:rPr lang="en-US" sz="2400" dirty="0">
                <a:latin typeface="+mn-lt"/>
              </a:rPr>
              <a:t>)</a:t>
            </a:r>
          </a:p>
          <a:p>
            <a:endParaRPr lang="en-US" dirty="0"/>
          </a:p>
        </p:txBody>
      </p:sp>
    </p:spTree>
    <p:extLst>
      <p:ext uri="{BB962C8B-B14F-4D97-AF65-F5344CB8AC3E}">
        <p14:creationId xmlns:p14="http://schemas.microsoft.com/office/powerpoint/2010/main" val="276909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encourage our patients to seek treatment?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400" dirty="0"/>
              <a:t>Begin by asking </a:t>
            </a:r>
            <a:r>
              <a:rPr lang="en-US" sz="2400" dirty="0" smtClean="0"/>
              <a:t>questions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Give details and realistic expectations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Emphasize </a:t>
            </a:r>
            <a:r>
              <a:rPr lang="en-US" sz="2400" dirty="0"/>
              <a:t>the patient’s autonomy</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Reinforce </a:t>
            </a:r>
            <a:r>
              <a:rPr lang="en-US" sz="2400" dirty="0"/>
              <a:t>concern</a:t>
            </a:r>
          </a:p>
          <a:p>
            <a:endParaRPr lang="en-US" dirty="0"/>
          </a:p>
        </p:txBody>
      </p:sp>
    </p:spTree>
    <p:extLst>
      <p:ext uri="{BB962C8B-B14F-4D97-AF65-F5344CB8AC3E}">
        <p14:creationId xmlns:p14="http://schemas.microsoft.com/office/powerpoint/2010/main" val="77992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27FA2B1-D766-482C-BB78-1D40719EF7EF}"/>
              </a:ext>
            </a:extLst>
          </p:cNvPr>
          <p:cNvSpPr>
            <a:spLocks noGrp="1"/>
          </p:cNvSpPr>
          <p:nvPr>
            <p:ph type="title"/>
          </p:nvPr>
        </p:nvSpPr>
        <p:spPr>
          <a:xfrm>
            <a:off x="685800" y="2209800"/>
            <a:ext cx="7772400" cy="1600200"/>
          </a:xfrm>
        </p:spPr>
        <p:txBody>
          <a:bodyPr/>
          <a:lstStyle/>
          <a:p>
            <a:pPr algn="ctr"/>
            <a:r>
              <a:rPr lang="en-US" dirty="0"/>
              <a:t>Provider intervention strategies</a:t>
            </a:r>
            <a:br>
              <a:rPr lang="en-US" dirty="0"/>
            </a:br>
            <a:r>
              <a:rPr lang="en-US" dirty="0"/>
              <a:t/>
            </a:r>
            <a:br>
              <a:rPr lang="en-US" dirty="0"/>
            </a:br>
            <a:r>
              <a:rPr lang="en-US" sz="2800" dirty="0">
                <a:solidFill>
                  <a:srgbClr val="7030A0"/>
                </a:solidFill>
              </a:rPr>
              <a:t/>
            </a:r>
            <a:br>
              <a:rPr lang="en-US" sz="2800" dirty="0">
                <a:solidFill>
                  <a:srgbClr val="7030A0"/>
                </a:solidFill>
              </a:rPr>
            </a:br>
            <a:r>
              <a:rPr lang="en-US" dirty="0">
                <a:solidFill>
                  <a:srgbClr val="7030A0"/>
                </a:solidFill>
              </a:rPr>
              <a:t/>
            </a:r>
            <a:br>
              <a:rPr lang="en-US" dirty="0">
                <a:solidFill>
                  <a:srgbClr val="7030A0"/>
                </a:solidFill>
              </a:rPr>
            </a:br>
            <a:r>
              <a:rPr lang="en-US" dirty="0"/>
              <a:t/>
            </a:r>
            <a:br>
              <a:rPr lang="en-US" dirty="0"/>
            </a:br>
            <a:endParaRPr lang="en-US" dirty="0"/>
          </a:p>
        </p:txBody>
      </p:sp>
      <p:sp>
        <p:nvSpPr>
          <p:cNvPr id="6" name="Rectangle 5">
            <a:extLst>
              <a:ext uri="{FF2B5EF4-FFF2-40B4-BE49-F238E27FC236}">
                <a16:creationId xmlns="" xmlns:a16="http://schemas.microsoft.com/office/drawing/2014/main" id="{4F292FFD-2923-4C2E-BC27-A2009B98F269}"/>
              </a:ext>
            </a:extLst>
          </p:cNvPr>
          <p:cNvSpPr/>
          <p:nvPr/>
        </p:nvSpPr>
        <p:spPr bwMode="auto">
          <a:xfrm>
            <a:off x="1828800" y="4038600"/>
            <a:ext cx="5486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bg1"/>
              </a:solidFill>
              <a:effectLst/>
              <a:latin typeface="Arial" charset="0"/>
            </a:endParaRPr>
          </a:p>
        </p:txBody>
      </p:sp>
      <p:sp>
        <p:nvSpPr>
          <p:cNvPr id="7" name="TextBox 6">
            <a:extLst>
              <a:ext uri="{FF2B5EF4-FFF2-40B4-BE49-F238E27FC236}">
                <a16:creationId xmlns="" xmlns:a16="http://schemas.microsoft.com/office/drawing/2014/main" id="{9069A779-BE99-4372-B03B-E8EAD5BA1E61}"/>
              </a:ext>
            </a:extLst>
          </p:cNvPr>
          <p:cNvSpPr txBox="1"/>
          <p:nvPr/>
        </p:nvSpPr>
        <p:spPr>
          <a:xfrm>
            <a:off x="990600" y="3886200"/>
            <a:ext cx="7162800" cy="523220"/>
          </a:xfrm>
          <a:prstGeom prst="rect">
            <a:avLst/>
          </a:prstGeom>
          <a:noFill/>
        </p:spPr>
        <p:txBody>
          <a:bodyPr wrap="square" rtlCol="0">
            <a:spAutoFit/>
          </a:bodyPr>
          <a:lstStyle/>
          <a:p>
            <a:pPr algn="ctr"/>
            <a:r>
              <a:rPr lang="en-US" sz="2800" dirty="0" smtClean="0">
                <a:solidFill>
                  <a:srgbClr val="7030A0"/>
                </a:solidFill>
              </a:rPr>
              <a:t>Building Hope </a:t>
            </a:r>
            <a:r>
              <a:rPr lang="en-US" sz="2800" dirty="0">
                <a:solidFill>
                  <a:srgbClr val="7030A0"/>
                </a:solidFill>
              </a:rPr>
              <a:t>and Trust</a:t>
            </a:r>
          </a:p>
        </p:txBody>
      </p:sp>
    </p:spTree>
    <p:extLst>
      <p:ext uri="{BB962C8B-B14F-4D97-AF65-F5344CB8AC3E}">
        <p14:creationId xmlns:p14="http://schemas.microsoft.com/office/powerpoint/2010/main" val="25714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4E9641-4F52-496B-B510-3B9146793F70}"/>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E9F7A8DE-50EB-47A4-8830-38A19D9352F3}"/>
              </a:ext>
            </a:extLst>
          </p:cNvPr>
          <p:cNvSpPr>
            <a:spLocks noGrp="1"/>
          </p:cNvSpPr>
          <p:nvPr>
            <p:ph idx="1"/>
          </p:nvPr>
        </p:nvSpPr>
        <p:spPr>
          <a:xfrm>
            <a:off x="152400" y="1143000"/>
            <a:ext cx="8915400" cy="4952999"/>
          </a:xfrm>
        </p:spPr>
        <p:txBody>
          <a:bodyPr/>
          <a:lstStyle/>
          <a:p>
            <a:pPr lvl="0"/>
            <a:r>
              <a:rPr lang="en-US" sz="2400" dirty="0"/>
              <a:t>Listen to your patients</a:t>
            </a:r>
          </a:p>
          <a:p>
            <a:pPr marL="457200" lvl="1" indent="-342900">
              <a:buFont typeface="Arial" panose="020B0604020202020204" pitchFamily="34" charset="0"/>
              <a:buChar char="•"/>
            </a:pPr>
            <a:r>
              <a:rPr lang="en-US" sz="2400" b="1" dirty="0">
                <a:latin typeface="+mn-lt"/>
              </a:rPr>
              <a:t>Take their concerns </a:t>
            </a:r>
            <a:r>
              <a:rPr lang="en-US" sz="2400" b="1" dirty="0" smtClean="0">
                <a:latin typeface="+mn-lt"/>
              </a:rPr>
              <a:t>seriously</a:t>
            </a:r>
          </a:p>
          <a:p>
            <a:pPr marL="1485900" lvl="2" indent="-342900">
              <a:buFont typeface="Arial" panose="020B0604020202020204" pitchFamily="34" charset="0"/>
              <a:buChar char="•"/>
            </a:pPr>
            <a:r>
              <a:rPr lang="en-US" sz="2400" dirty="0" smtClean="0"/>
              <a:t>Evaluate your patients’ distress levels  </a:t>
            </a:r>
          </a:p>
          <a:p>
            <a:pPr marL="1943100" lvl="3" indent="-342900">
              <a:buFont typeface="Arial" panose="020B0604020202020204" pitchFamily="34" charset="0"/>
              <a:buChar char="•"/>
            </a:pPr>
            <a:r>
              <a:rPr lang="en-US" sz="2400" dirty="0" smtClean="0"/>
              <a:t>Diabetes Distress Scale/Identify signs of distress</a:t>
            </a:r>
            <a:endParaRPr lang="en-US" sz="2400" dirty="0"/>
          </a:p>
          <a:p>
            <a:pPr marL="1485900" lvl="2" indent="-342900">
              <a:buFont typeface="Arial" panose="020B0604020202020204" pitchFamily="34" charset="0"/>
              <a:buChar char="•"/>
            </a:pPr>
            <a:r>
              <a:rPr lang="en-US" sz="2400" dirty="0"/>
              <a:t>Patients want to know it is ok to ask questions</a:t>
            </a:r>
          </a:p>
          <a:p>
            <a:pPr marL="457200" lvl="1" indent="-342900">
              <a:buFont typeface="Arial" panose="020B0604020202020204" pitchFamily="34" charset="0"/>
              <a:buChar char="•"/>
            </a:pPr>
            <a:r>
              <a:rPr lang="en-US" sz="2400" b="1" dirty="0">
                <a:latin typeface="+mn-lt"/>
              </a:rPr>
              <a:t>Take the journey with the patient</a:t>
            </a:r>
          </a:p>
          <a:p>
            <a:pPr marL="1485900" lvl="2" indent="-342900">
              <a:buFont typeface="Arial" panose="020B0604020202020204" pitchFamily="34" charset="0"/>
              <a:buChar char="•"/>
            </a:pPr>
            <a:r>
              <a:rPr lang="en-US" sz="2400" dirty="0"/>
              <a:t>Patients want </a:t>
            </a:r>
            <a:r>
              <a:rPr lang="en-US" sz="2400" dirty="0" smtClean="0"/>
              <a:t>reassurance that their concerns are normal</a:t>
            </a:r>
            <a:endParaRPr lang="en-US" sz="2400" dirty="0"/>
          </a:p>
          <a:p>
            <a:pPr marL="1485900" lvl="2" indent="-342900">
              <a:buFont typeface="Arial" panose="020B0604020202020204" pitchFamily="34" charset="0"/>
              <a:buChar char="•"/>
            </a:pPr>
            <a:r>
              <a:rPr lang="en-US" sz="2400" dirty="0"/>
              <a:t>Explain why a test was ordered and what the lab results mean</a:t>
            </a:r>
          </a:p>
          <a:p>
            <a:pPr marL="1485900" lvl="2" indent="-342900">
              <a:buFont typeface="Arial" panose="020B0604020202020204" pitchFamily="34" charset="0"/>
              <a:buChar char="•"/>
            </a:pPr>
            <a:r>
              <a:rPr lang="en-US" sz="2400" dirty="0"/>
              <a:t>Limit criticism of the patient</a:t>
            </a:r>
          </a:p>
          <a:p>
            <a:pPr marL="1485900" lvl="2" indent="-342900">
              <a:buFont typeface="Arial" panose="020B0604020202020204" pitchFamily="34" charset="0"/>
              <a:buChar char="•"/>
            </a:pPr>
            <a:r>
              <a:rPr lang="en-US" sz="2400" dirty="0"/>
              <a:t>Patients want to be part of their medical decision-making</a:t>
            </a:r>
          </a:p>
          <a:p>
            <a:endParaRPr lang="en-US" dirty="0"/>
          </a:p>
        </p:txBody>
      </p:sp>
    </p:spTree>
    <p:extLst>
      <p:ext uri="{BB962C8B-B14F-4D97-AF65-F5344CB8AC3E}">
        <p14:creationId xmlns:p14="http://schemas.microsoft.com/office/powerpoint/2010/main" val="335066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4C4679E-C79C-4C9F-83ED-D4CFD9CC9EB7}"/>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 xmlns:a16="http://schemas.microsoft.com/office/drawing/2014/main" id="{FCC2F709-0BE8-4970-B2C2-0CD9DA217F19}"/>
              </a:ext>
            </a:extLst>
          </p:cNvPr>
          <p:cNvSpPr>
            <a:spLocks noGrp="1"/>
          </p:cNvSpPr>
          <p:nvPr>
            <p:ph idx="1"/>
          </p:nvPr>
        </p:nvSpPr>
        <p:spPr/>
        <p:txBody>
          <a:bodyPr/>
          <a:lstStyle/>
          <a:p>
            <a:pPr lvl="1"/>
            <a:r>
              <a:rPr lang="en-US" sz="2400" b="1" dirty="0">
                <a:solidFill>
                  <a:srgbClr val="7030A0"/>
                </a:solidFill>
                <a:latin typeface="+mn-lt"/>
              </a:rPr>
              <a:t>Educate the Patient</a:t>
            </a:r>
          </a:p>
          <a:p>
            <a:pPr marL="457200" lvl="1" indent="-342900">
              <a:buFont typeface="Arial" panose="020B0604020202020204" pitchFamily="34" charset="0"/>
              <a:buChar char="•"/>
            </a:pPr>
            <a:r>
              <a:rPr lang="en-US" sz="2400" dirty="0">
                <a:latin typeface="+mn-lt"/>
              </a:rPr>
              <a:t>Review self-care routine</a:t>
            </a:r>
          </a:p>
          <a:p>
            <a:pPr marL="1485900" lvl="2" indent="-342900">
              <a:buFont typeface="Arial" panose="020B0604020202020204" pitchFamily="34" charset="0"/>
              <a:buChar char="•"/>
            </a:pPr>
            <a:r>
              <a:rPr lang="en-US" sz="2400" dirty="0"/>
              <a:t>Medication regimen</a:t>
            </a:r>
          </a:p>
          <a:p>
            <a:pPr marL="1485900" lvl="2" indent="-342900">
              <a:buFont typeface="Arial" panose="020B0604020202020204" pitchFamily="34" charset="0"/>
              <a:buChar char="•"/>
            </a:pPr>
            <a:r>
              <a:rPr lang="en-US" sz="2400" dirty="0"/>
              <a:t>Diet</a:t>
            </a:r>
          </a:p>
          <a:p>
            <a:pPr marL="1485900" lvl="2" indent="-342900">
              <a:buFont typeface="Arial" panose="020B0604020202020204" pitchFamily="34" charset="0"/>
              <a:buChar char="•"/>
            </a:pPr>
            <a:r>
              <a:rPr lang="en-US" sz="2400" dirty="0"/>
              <a:t>Lifestyle</a:t>
            </a:r>
          </a:p>
          <a:p>
            <a:pPr marL="457200" lvl="1" indent="-342900">
              <a:buFont typeface="Arial" panose="020B0604020202020204" pitchFamily="34" charset="0"/>
              <a:buChar char="•"/>
            </a:pPr>
            <a:r>
              <a:rPr lang="en-US" sz="2400" dirty="0">
                <a:latin typeface="+mn-lt"/>
              </a:rPr>
              <a:t>Reinforce your patient’s positive choices</a:t>
            </a:r>
          </a:p>
          <a:p>
            <a:pPr marL="457200" lvl="1" indent="-342900">
              <a:buFont typeface="Arial" panose="020B0604020202020204" pitchFamily="34" charset="0"/>
              <a:buChar char="•"/>
            </a:pPr>
            <a:r>
              <a:rPr lang="en-US" sz="2400" dirty="0">
                <a:latin typeface="+mn-lt"/>
              </a:rPr>
              <a:t>Help them limit self-criticism</a:t>
            </a:r>
          </a:p>
          <a:p>
            <a:pPr marL="1485900" lvl="2" indent="-342900">
              <a:buFont typeface="Arial" panose="020B0604020202020204" pitchFamily="34" charset="0"/>
              <a:buChar char="•"/>
            </a:pPr>
            <a:r>
              <a:rPr lang="en-US" sz="2400" dirty="0"/>
              <a:t>Encourage the patient to engage in Self-Reflection</a:t>
            </a:r>
          </a:p>
          <a:p>
            <a:pPr marL="1943100" lvl="3" indent="-342900">
              <a:buFont typeface="Arial" panose="020B0604020202020204" pitchFamily="34" charset="0"/>
              <a:buChar char="•"/>
            </a:pPr>
            <a:r>
              <a:rPr lang="en-US" sz="2400" dirty="0"/>
              <a:t>What is distressing me</a:t>
            </a:r>
          </a:p>
          <a:p>
            <a:pPr marL="1943100" lvl="3" indent="-342900">
              <a:buFont typeface="Arial" panose="020B0604020202020204" pitchFamily="34" charset="0"/>
              <a:buChar char="•"/>
            </a:pPr>
            <a:r>
              <a:rPr lang="en-US" sz="2400" dirty="0"/>
              <a:t>Define the problem to explore solutions</a:t>
            </a:r>
          </a:p>
          <a:p>
            <a:endParaRPr lang="en-US" dirty="0"/>
          </a:p>
        </p:txBody>
      </p:sp>
    </p:spTree>
    <p:extLst>
      <p:ext uri="{BB962C8B-B14F-4D97-AF65-F5344CB8AC3E}">
        <p14:creationId xmlns:p14="http://schemas.microsoft.com/office/powerpoint/2010/main" val="174615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624356-3E8C-417F-A402-590E5F4AB4C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B7D63026-D63E-457D-A434-E848373F46AA}"/>
              </a:ext>
            </a:extLst>
          </p:cNvPr>
          <p:cNvSpPr>
            <a:spLocks noGrp="1"/>
          </p:cNvSpPr>
          <p:nvPr>
            <p:ph idx="1"/>
          </p:nvPr>
        </p:nvSpPr>
        <p:spPr>
          <a:xfrm>
            <a:off x="838200" y="1905000"/>
            <a:ext cx="7620000" cy="4221164"/>
          </a:xfrm>
        </p:spPr>
        <p:txBody>
          <a:bodyPr/>
          <a:lstStyle/>
          <a:p>
            <a:pPr lvl="1"/>
            <a:r>
              <a:rPr lang="en-US" sz="2400" b="1" dirty="0">
                <a:solidFill>
                  <a:srgbClr val="7030A0"/>
                </a:solidFill>
                <a:latin typeface="+mj-lt"/>
              </a:rPr>
              <a:t>Explore Self-Efficacy</a:t>
            </a:r>
            <a:endParaRPr lang="en-US" sz="2400" b="1" dirty="0">
              <a:latin typeface="+mj-lt"/>
            </a:endParaRPr>
          </a:p>
          <a:p>
            <a:pPr marL="457200" lvl="1" indent="-342900">
              <a:buFont typeface="Arial" panose="020B0604020202020204" pitchFamily="34" charset="0"/>
              <a:buChar char="•"/>
            </a:pPr>
            <a:r>
              <a:rPr lang="en-US" sz="2400" dirty="0">
                <a:latin typeface="+mj-lt"/>
              </a:rPr>
              <a:t>Listen for negative self-talk</a:t>
            </a:r>
          </a:p>
          <a:p>
            <a:pPr marL="1485900" lvl="2" indent="-342900">
              <a:buFont typeface="Arial" panose="020B0604020202020204" pitchFamily="34" charset="0"/>
              <a:buChar char="•"/>
            </a:pPr>
            <a:r>
              <a:rPr lang="en-US" sz="2400" dirty="0">
                <a:latin typeface="+mj-lt"/>
              </a:rPr>
              <a:t>Challenge thoughts of perfectionism</a:t>
            </a:r>
          </a:p>
          <a:p>
            <a:pPr marL="1485900" lvl="2" indent="-342900">
              <a:buFont typeface="Arial" panose="020B0604020202020204" pitchFamily="34" charset="0"/>
              <a:buChar char="•"/>
            </a:pPr>
            <a:r>
              <a:rPr lang="en-US" sz="2400" dirty="0">
                <a:latin typeface="+mj-lt"/>
              </a:rPr>
              <a:t>Identify real-life examples of success</a:t>
            </a:r>
          </a:p>
          <a:p>
            <a:pPr marL="457200" lvl="1" indent="-342900">
              <a:buFont typeface="Arial" panose="020B0604020202020204" pitchFamily="34" charset="0"/>
              <a:buChar char="•"/>
            </a:pPr>
            <a:r>
              <a:rPr lang="en-US" sz="2400" dirty="0">
                <a:latin typeface="+mj-lt"/>
              </a:rPr>
              <a:t>Promote reasonable expectations</a:t>
            </a:r>
          </a:p>
          <a:p>
            <a:pPr marL="1485900" lvl="2" indent="-342900">
              <a:buFont typeface="Arial" panose="020B0604020202020204" pitchFamily="34" charset="0"/>
              <a:buChar char="•"/>
            </a:pPr>
            <a:r>
              <a:rPr lang="en-US" sz="2400" dirty="0">
                <a:latin typeface="+mj-lt"/>
              </a:rPr>
              <a:t>Remember diabetes distress is normal</a:t>
            </a:r>
          </a:p>
          <a:p>
            <a:pPr marL="1485900" lvl="2" indent="-342900">
              <a:buFont typeface="Arial" panose="020B0604020202020204" pitchFamily="34" charset="0"/>
              <a:buChar char="•"/>
            </a:pPr>
            <a:r>
              <a:rPr lang="en-US" sz="2400" dirty="0">
                <a:latin typeface="+mj-lt"/>
              </a:rPr>
              <a:t>Try to maintain balance and increase optimism</a:t>
            </a:r>
          </a:p>
          <a:p>
            <a:endParaRPr lang="en-US" dirty="0"/>
          </a:p>
        </p:txBody>
      </p:sp>
    </p:spTree>
    <p:extLst>
      <p:ext uri="{BB962C8B-B14F-4D97-AF65-F5344CB8AC3E}">
        <p14:creationId xmlns:p14="http://schemas.microsoft.com/office/powerpoint/2010/main" val="150802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56F1E8-848E-4AC3-BDF9-9B8CD5C337E8}"/>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AF27AC3-D9FF-4ACD-8398-60FD915AE5C8}"/>
              </a:ext>
            </a:extLst>
          </p:cNvPr>
          <p:cNvSpPr>
            <a:spLocks noGrp="1"/>
          </p:cNvSpPr>
          <p:nvPr>
            <p:ph idx="1"/>
          </p:nvPr>
        </p:nvSpPr>
        <p:spPr>
          <a:xfrm>
            <a:off x="838200" y="1828800"/>
            <a:ext cx="7620000" cy="4297364"/>
          </a:xfrm>
        </p:spPr>
        <p:txBody>
          <a:bodyPr/>
          <a:lstStyle/>
          <a:p>
            <a:pPr lvl="0"/>
            <a:r>
              <a:rPr lang="en-US" sz="2400" dirty="0"/>
              <a:t>Construct a step-by-step plan</a:t>
            </a:r>
          </a:p>
          <a:p>
            <a:pPr marL="457200" lvl="1" indent="-342900">
              <a:buFont typeface="Arial" panose="020B0604020202020204" pitchFamily="34" charset="0"/>
              <a:buChar char="•"/>
            </a:pPr>
            <a:r>
              <a:rPr lang="en-US" sz="2400" dirty="0">
                <a:latin typeface="+mn-lt"/>
              </a:rPr>
              <a:t>Problem-solve together</a:t>
            </a:r>
          </a:p>
          <a:p>
            <a:pPr marL="457200" lvl="1" indent="-342900">
              <a:buFont typeface="Arial" panose="020B0604020202020204" pitchFamily="34" charset="0"/>
              <a:buChar char="•"/>
            </a:pPr>
            <a:r>
              <a:rPr lang="en-US" sz="2400" dirty="0">
                <a:latin typeface="+mn-lt"/>
              </a:rPr>
              <a:t>Provide clear directions</a:t>
            </a:r>
          </a:p>
          <a:p>
            <a:pPr marL="1485900" lvl="2" indent="-342900">
              <a:buFont typeface="Arial" panose="020B0604020202020204" pitchFamily="34" charset="0"/>
              <a:buChar char="•"/>
            </a:pPr>
            <a:r>
              <a:rPr lang="en-US" sz="2400" dirty="0"/>
              <a:t>Take everything one step at a time</a:t>
            </a:r>
          </a:p>
          <a:p>
            <a:pPr marL="1485900" lvl="2" indent="-342900">
              <a:buFont typeface="Arial" panose="020B0604020202020204" pitchFamily="34" charset="0"/>
              <a:buChar char="•"/>
            </a:pPr>
            <a:r>
              <a:rPr lang="en-US" sz="2400" dirty="0"/>
              <a:t>Set realistic goals</a:t>
            </a:r>
          </a:p>
          <a:p>
            <a:pPr marL="1485900" lvl="2" indent="-342900">
              <a:buFont typeface="Arial" panose="020B0604020202020204" pitchFamily="34" charset="0"/>
              <a:buChar char="•"/>
            </a:pPr>
            <a:r>
              <a:rPr lang="en-US" sz="2400" dirty="0"/>
              <a:t>Small concrete goals</a:t>
            </a:r>
          </a:p>
          <a:p>
            <a:pPr marL="1485900" lvl="2" indent="-342900">
              <a:buFont typeface="Arial" panose="020B0604020202020204" pitchFamily="34" charset="0"/>
              <a:buChar char="•"/>
            </a:pPr>
            <a:r>
              <a:rPr lang="en-US" sz="2400" dirty="0"/>
              <a:t>Accept that you cannot control everything</a:t>
            </a:r>
          </a:p>
          <a:p>
            <a:pPr marL="1485900" lvl="2" indent="-342900">
              <a:buFont typeface="Arial" panose="020B0604020202020204" pitchFamily="34" charset="0"/>
              <a:buChar char="•"/>
            </a:pPr>
            <a:r>
              <a:rPr lang="en-US" sz="2400" dirty="0"/>
              <a:t>Make changes slowly</a:t>
            </a:r>
          </a:p>
          <a:p>
            <a:endParaRPr lang="en-US" dirty="0"/>
          </a:p>
        </p:txBody>
      </p:sp>
    </p:spTree>
    <p:extLst>
      <p:ext uri="{BB962C8B-B14F-4D97-AF65-F5344CB8AC3E}">
        <p14:creationId xmlns:p14="http://schemas.microsoft.com/office/powerpoint/2010/main" val="265091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endParaRPr lang="en-US" sz="2400" dirty="0" smtClean="0"/>
          </a:p>
          <a:p>
            <a:r>
              <a:rPr lang="en-US" sz="2800" dirty="0" smtClean="0"/>
              <a:t>Speakers have no disclosures</a:t>
            </a:r>
            <a:endParaRPr lang="en-US" sz="2800" dirty="0"/>
          </a:p>
        </p:txBody>
      </p:sp>
    </p:spTree>
    <p:extLst>
      <p:ext uri="{BB962C8B-B14F-4D97-AF65-F5344CB8AC3E}">
        <p14:creationId xmlns:p14="http://schemas.microsoft.com/office/powerpoint/2010/main" val="237014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7" name="Rectangle 5"/>
          <p:cNvSpPr>
            <a:spLocks noGrp="1" noChangeArrowheads="1"/>
          </p:cNvSpPr>
          <p:nvPr>
            <p:ph type="title"/>
          </p:nvPr>
        </p:nvSpPr>
        <p:spPr/>
        <p:txBody>
          <a:bodyPr/>
          <a:lstStyle/>
          <a:p>
            <a:endParaRPr lang="en-US" altLang="en-US"/>
          </a:p>
        </p:txBody>
      </p:sp>
      <p:sp>
        <p:nvSpPr>
          <p:cNvPr id="233478" name="Rectangle 6"/>
          <p:cNvSpPr>
            <a:spLocks noGrp="1" noChangeArrowheads="1"/>
          </p:cNvSpPr>
          <p:nvPr>
            <p:ph idx="1"/>
          </p:nvPr>
        </p:nvSpPr>
        <p:spPr/>
        <p:txBody>
          <a:bodyPr/>
          <a:lstStyle/>
          <a:p>
            <a:pPr algn="ctr"/>
            <a:r>
              <a:rPr lang="en-US" altLang="en-US" sz="2800" dirty="0">
                <a:solidFill>
                  <a:srgbClr val="7030A0"/>
                </a:solidFill>
              </a:rPr>
              <a:t>Experiential Activity</a:t>
            </a:r>
          </a:p>
          <a:p>
            <a:pPr algn="ctr"/>
            <a:endParaRPr lang="en-US" altLang="en-US" dirty="0">
              <a:solidFill>
                <a:srgbClr val="7030A0"/>
              </a:solidFill>
            </a:endParaRPr>
          </a:p>
          <a:p>
            <a:pPr algn="ctr"/>
            <a:endParaRPr lang="en-US" dirty="0" smtClean="0"/>
          </a:p>
          <a:p>
            <a:pPr algn="ctr"/>
            <a:r>
              <a:rPr lang="en-US" sz="2400" dirty="0" smtClean="0"/>
              <a:t>5 </a:t>
            </a:r>
            <a:r>
              <a:rPr lang="en-US" sz="2400" dirty="0"/>
              <a:t>Minute Quick Anxiety Reduction - </a:t>
            </a:r>
            <a:r>
              <a:rPr lang="en-US" sz="2400" dirty="0" smtClean="0"/>
              <a:t>                        Guided </a:t>
            </a:r>
            <a:r>
              <a:rPr lang="en-US" sz="2400" dirty="0"/>
              <a:t>Mindfulness Meditation</a:t>
            </a:r>
            <a:endParaRPr lang="en-US" altLang="en-US" sz="2400"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4" name="Rectangle 10"/>
          <p:cNvSpPr>
            <a:spLocks noGrp="1" noChangeArrowheads="1"/>
          </p:cNvSpPr>
          <p:nvPr>
            <p:ph type="title"/>
          </p:nvPr>
        </p:nvSpPr>
        <p:spPr>
          <a:xfrm>
            <a:off x="3810000" y="533400"/>
            <a:ext cx="4648200" cy="639763"/>
          </a:xfrm>
        </p:spPr>
        <p:txBody>
          <a:bodyPr/>
          <a:lstStyle/>
          <a:p>
            <a:r>
              <a:rPr lang="en-US" dirty="0"/>
              <a:t>5 Minute Quick Anxiety Reduction - Guided Mindfulness Meditation</a:t>
            </a:r>
            <a:endParaRPr lang="en-US" altLang="en-US" dirty="0"/>
          </a:p>
        </p:txBody>
      </p:sp>
      <p:sp>
        <p:nvSpPr>
          <p:cNvPr id="236555" name="Rectangle 11"/>
          <p:cNvSpPr>
            <a:spLocks noGrp="1" noChangeArrowheads="1"/>
          </p:cNvSpPr>
          <p:nvPr>
            <p:ph type="chart" idx="1"/>
          </p:nvPr>
        </p:nvSpPr>
        <p:spPr/>
      </p:sp>
      <p:pic>
        <p:nvPicPr>
          <p:cNvPr id="2" name="MR57rug8NsM"/>
          <p:cNvPicPr>
            <a:picLocks noRot="1" noChangeAspect="1"/>
          </p:cNvPicPr>
          <p:nvPr>
            <a:videoFile r:link="rId1"/>
          </p:nvPr>
        </p:nvPicPr>
        <p:blipFill>
          <a:blip r:embed="rId3"/>
          <a:stretch>
            <a:fillRect/>
          </a:stretch>
        </p:blipFill>
        <p:spPr>
          <a:xfrm>
            <a:off x="867335" y="1600200"/>
            <a:ext cx="7391400" cy="46518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064518"/>
            <a:ext cx="8153400" cy="5745163"/>
          </a:xfrm>
          <a:prstGeom prst="rect">
            <a:avLst/>
          </a:prstGeom>
        </p:spPr>
        <p:txBody>
          <a:bodyPr wrap="square">
            <a:spAutoFit/>
          </a:bodyPr>
          <a:lstStyle/>
          <a:p>
            <a:pPr marR="0" algn="l">
              <a:lnSpc>
                <a:spcPct val="150000"/>
              </a:lnSpc>
              <a:spcBef>
                <a:spcPts val="0"/>
              </a:spcBef>
              <a:spcAft>
                <a:spcPts val="1000"/>
              </a:spcAft>
            </a:pPr>
            <a:r>
              <a:rPr lang="en-US" sz="2000" dirty="0" err="1">
                <a:solidFill>
                  <a:srgbClr val="333333"/>
                </a:solidFill>
                <a:latin typeface="+mn-lt"/>
                <a:ea typeface="Times New Roman"/>
                <a:cs typeface="Times New Roman"/>
              </a:rPr>
              <a:t>Akindana</a:t>
            </a:r>
            <a:r>
              <a:rPr lang="en-US" sz="2000" dirty="0">
                <a:solidFill>
                  <a:srgbClr val="333333"/>
                </a:solidFill>
                <a:latin typeface="+mn-lt"/>
                <a:ea typeface="Times New Roman"/>
                <a:cs typeface="Times New Roman"/>
              </a:rPr>
              <a:t>, A. &amp; Fisher, L. (2014). Diabetes, Distress and Depression. [Webinar}. In Centers for Disease Control and Prevention National Diabetes Education Program series. Retrieved from </a:t>
            </a:r>
            <a:r>
              <a:rPr lang="en-US" sz="2000" dirty="0">
                <a:solidFill>
                  <a:srgbClr val="333333"/>
                </a:solidFill>
                <a:latin typeface="+mn-lt"/>
                <a:ea typeface="Times New Roman"/>
                <a:cs typeface="Times New Roman"/>
                <a:hlinkClick r:id="rId2"/>
              </a:rPr>
              <a:t>https://www2c.cdc.gov/.../</a:t>
            </a:r>
            <a:r>
              <a:rPr lang="en-US" sz="2000" dirty="0" smtClean="0">
                <a:solidFill>
                  <a:srgbClr val="333333"/>
                </a:solidFill>
                <a:latin typeface="+mn-lt"/>
                <a:ea typeface="Times New Roman"/>
                <a:cs typeface="Times New Roman"/>
                <a:hlinkClick r:id="rId2"/>
              </a:rPr>
              <a:t>pdf/DiabetesStressAnd-DepressionWebinar.pdf</a:t>
            </a:r>
            <a:endParaRPr lang="en-US" sz="2000" dirty="0" smtClean="0">
              <a:solidFill>
                <a:srgbClr val="333333"/>
              </a:solidFill>
              <a:latin typeface="+mn-lt"/>
              <a:ea typeface="Times New Roman"/>
              <a:cs typeface="Times New Roman"/>
            </a:endParaRPr>
          </a:p>
          <a:p>
            <a:pPr marR="0" algn="l">
              <a:lnSpc>
                <a:spcPct val="150000"/>
              </a:lnSpc>
              <a:spcBef>
                <a:spcPts val="0"/>
              </a:spcBef>
              <a:spcAft>
                <a:spcPts val="1000"/>
              </a:spcAft>
            </a:pPr>
            <a:endParaRPr lang="en-US" sz="2000" dirty="0" smtClean="0">
              <a:solidFill>
                <a:srgbClr val="333333"/>
              </a:solidFill>
              <a:latin typeface="+mn-lt"/>
              <a:ea typeface="Times New Roman"/>
              <a:cs typeface="Times New Roman"/>
            </a:endParaRPr>
          </a:p>
          <a:p>
            <a:pPr marR="0" algn="l">
              <a:lnSpc>
                <a:spcPct val="150000"/>
              </a:lnSpc>
              <a:spcBef>
                <a:spcPts val="0"/>
              </a:spcBef>
              <a:spcAft>
                <a:spcPts val="1000"/>
              </a:spcAft>
            </a:pPr>
            <a:r>
              <a:rPr lang="en-US" sz="2000" dirty="0" smtClean="0">
                <a:solidFill>
                  <a:srgbClr val="333333"/>
                </a:solidFill>
                <a:latin typeface="+mn-lt"/>
                <a:ea typeface="Times New Roman"/>
                <a:cs typeface="Times New Roman"/>
              </a:rPr>
              <a:t>American </a:t>
            </a:r>
            <a:r>
              <a:rPr lang="en-US" sz="2000" dirty="0">
                <a:solidFill>
                  <a:srgbClr val="333333"/>
                </a:solidFill>
                <a:latin typeface="+mn-lt"/>
                <a:ea typeface="Times New Roman"/>
                <a:cs typeface="Times New Roman"/>
              </a:rPr>
              <a:t>Diabetes Association. (2014). Diabetes Distress v. Depression: Are People with Type 2 Being Misdiagnosed?. (2018). Retrieved from http://</a:t>
            </a:r>
            <a:r>
              <a:rPr lang="en-US" sz="2000" dirty="0" smtClean="0">
                <a:solidFill>
                  <a:srgbClr val="333333"/>
                </a:solidFill>
                <a:latin typeface="+mn-lt"/>
                <a:ea typeface="Times New Roman"/>
                <a:cs typeface="Times New Roman"/>
              </a:rPr>
              <a:t>www.diabetes.org/newsroom/press-releases/2014/diabetes-distress-vs-depression.html</a:t>
            </a:r>
          </a:p>
          <a:p>
            <a:pPr marR="0" algn="l">
              <a:lnSpc>
                <a:spcPct val="150000"/>
              </a:lnSpc>
              <a:spcBef>
                <a:spcPts val="0"/>
              </a:spcBef>
              <a:spcAft>
                <a:spcPts val="1000"/>
              </a:spcAft>
            </a:pPr>
            <a:endParaRPr lang="en-US" sz="2000" dirty="0" smtClean="0">
              <a:solidFill>
                <a:srgbClr val="333333"/>
              </a:solidFill>
              <a:latin typeface="Times New Roman"/>
              <a:ea typeface="Times New Roman"/>
              <a:cs typeface="Times New Roman"/>
            </a:endParaRPr>
          </a:p>
          <a:p>
            <a:pPr marR="0" algn="l">
              <a:lnSpc>
                <a:spcPct val="200000"/>
              </a:lnSpc>
              <a:spcBef>
                <a:spcPts val="0"/>
              </a:spcBef>
              <a:spcAft>
                <a:spcPts val="1000"/>
              </a:spcAft>
            </a:pPr>
            <a:endParaRPr lang="en-US" sz="200" dirty="0" smtClean="0">
              <a:solidFill>
                <a:srgbClr val="333333"/>
              </a:solidFill>
              <a:latin typeface="Times New Roman"/>
              <a:ea typeface="Times New Roman"/>
              <a:cs typeface="Times New Roman"/>
            </a:endParaRPr>
          </a:p>
        </p:txBody>
      </p:sp>
      <p:sp>
        <p:nvSpPr>
          <p:cNvPr id="2" name="Title 1"/>
          <p:cNvSpPr>
            <a:spLocks noGrp="1"/>
          </p:cNvSpPr>
          <p:nvPr>
            <p:ph type="title"/>
          </p:nvPr>
        </p:nvSpPr>
        <p:spPr>
          <a:xfrm>
            <a:off x="3810000" y="427037"/>
            <a:ext cx="4648200" cy="639763"/>
          </a:xfrm>
        </p:spPr>
        <p:txBody>
          <a:bodyPr/>
          <a:lstStyle/>
          <a:p>
            <a:r>
              <a:rPr lang="en-US" sz="3200" dirty="0">
                <a:solidFill>
                  <a:srgbClr val="7030A0"/>
                </a:solidFill>
                <a:latin typeface="Times New Roman"/>
                <a:ea typeface="Times New Roman"/>
                <a:cs typeface="Times New Roman"/>
              </a:rPr>
              <a:t>References</a:t>
            </a:r>
            <a:r>
              <a:rPr lang="en-US" sz="3200" dirty="0">
                <a:solidFill>
                  <a:srgbClr val="7030A0"/>
                </a:solidFill>
                <a:latin typeface="Calibri"/>
                <a:ea typeface="Times New Roman"/>
                <a:cs typeface="Times New Roman"/>
              </a:rPr>
              <a:t/>
            </a:r>
            <a:br>
              <a:rPr lang="en-US" sz="3200" dirty="0">
                <a:solidFill>
                  <a:srgbClr val="7030A0"/>
                </a:solidFill>
                <a:latin typeface="Calibri"/>
                <a:ea typeface="Times New Roman"/>
                <a:cs typeface="Times New Roman"/>
              </a:rPr>
            </a:br>
            <a:endParaRPr lang="en-US" sz="3200" dirty="0">
              <a:solidFill>
                <a:srgbClr val="7030A0"/>
              </a:solidFill>
            </a:endParaRPr>
          </a:p>
        </p:txBody>
      </p:sp>
    </p:spTree>
    <p:extLst>
      <p:ext uri="{BB962C8B-B14F-4D97-AF65-F5344CB8AC3E}">
        <p14:creationId xmlns:p14="http://schemas.microsoft.com/office/powerpoint/2010/main" val="762189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95400"/>
            <a:ext cx="7620000" cy="4876800"/>
          </a:xfrm>
        </p:spPr>
        <p:txBody>
          <a:bodyPr/>
          <a:lstStyle/>
          <a:p>
            <a:pPr lvl="0">
              <a:lnSpc>
                <a:spcPct val="150000"/>
              </a:lnSpc>
              <a:spcBef>
                <a:spcPts val="0"/>
              </a:spcBef>
              <a:spcAft>
                <a:spcPts val="1000"/>
              </a:spcAft>
            </a:pPr>
            <a:r>
              <a:rPr lang="en-US" kern="1200" dirty="0">
                <a:solidFill>
                  <a:srgbClr val="333333"/>
                </a:solidFill>
                <a:ea typeface="Times New Roman"/>
                <a:cs typeface="Times New Roman"/>
              </a:rPr>
              <a:t>Fisher, L., </a:t>
            </a:r>
            <a:r>
              <a:rPr lang="en-US" kern="1200" dirty="0" err="1">
                <a:solidFill>
                  <a:srgbClr val="333333"/>
                </a:solidFill>
                <a:ea typeface="Times New Roman"/>
                <a:cs typeface="Times New Roman"/>
              </a:rPr>
              <a:t>Mullan</a:t>
            </a:r>
            <a:r>
              <a:rPr lang="en-US" kern="1200" dirty="0">
                <a:solidFill>
                  <a:srgbClr val="333333"/>
                </a:solidFill>
                <a:ea typeface="Times New Roman"/>
                <a:cs typeface="Times New Roman"/>
              </a:rPr>
              <a:t>, J. T., </a:t>
            </a:r>
            <a:r>
              <a:rPr lang="en-US" kern="1200" dirty="0" err="1">
                <a:solidFill>
                  <a:srgbClr val="333333"/>
                </a:solidFill>
                <a:ea typeface="Times New Roman"/>
                <a:cs typeface="Times New Roman"/>
              </a:rPr>
              <a:t>Arean</a:t>
            </a:r>
            <a:r>
              <a:rPr lang="en-US" kern="1200" dirty="0">
                <a:solidFill>
                  <a:srgbClr val="333333"/>
                </a:solidFill>
                <a:ea typeface="Times New Roman"/>
                <a:cs typeface="Times New Roman"/>
              </a:rPr>
              <a:t>, P., Glasgow, R. E., </a:t>
            </a:r>
            <a:r>
              <a:rPr lang="en-US" kern="1200" dirty="0" err="1">
                <a:solidFill>
                  <a:srgbClr val="333333"/>
                </a:solidFill>
                <a:ea typeface="Times New Roman"/>
                <a:cs typeface="Times New Roman"/>
              </a:rPr>
              <a:t>Hessler</a:t>
            </a:r>
            <a:r>
              <a:rPr lang="en-US" kern="1200" dirty="0">
                <a:solidFill>
                  <a:srgbClr val="333333"/>
                </a:solidFill>
                <a:ea typeface="Times New Roman"/>
                <a:cs typeface="Times New Roman"/>
              </a:rPr>
              <a:t>, D., &amp; </a:t>
            </a:r>
            <a:r>
              <a:rPr lang="en-US" kern="1200" dirty="0" err="1">
                <a:solidFill>
                  <a:srgbClr val="333333"/>
                </a:solidFill>
                <a:ea typeface="Times New Roman"/>
                <a:cs typeface="Times New Roman"/>
              </a:rPr>
              <a:t>Masharani</a:t>
            </a:r>
            <a:r>
              <a:rPr lang="en-US" kern="1200" dirty="0">
                <a:solidFill>
                  <a:srgbClr val="333333"/>
                </a:solidFill>
                <a:ea typeface="Times New Roman"/>
                <a:cs typeface="Times New Roman"/>
              </a:rPr>
              <a:t>, U. (2009). Diabetes Distress but Not Clinical Depression or Depressive Symptoms Is Associated With Glycemic Control in Both Cross-Sectional and Longitudinal Analyses. </a:t>
            </a:r>
            <a:r>
              <a:rPr lang="en-US" i="1" kern="1200" dirty="0">
                <a:solidFill>
                  <a:srgbClr val="333333"/>
                </a:solidFill>
                <a:ea typeface="Times New Roman"/>
                <a:cs typeface="Times New Roman"/>
              </a:rPr>
              <a:t>Diabetes Care,33</a:t>
            </a:r>
            <a:r>
              <a:rPr lang="en-US" kern="1200" dirty="0">
                <a:solidFill>
                  <a:srgbClr val="333333"/>
                </a:solidFill>
                <a:ea typeface="Times New Roman"/>
                <a:cs typeface="Times New Roman"/>
              </a:rPr>
              <a:t>(1), 23-28. </a:t>
            </a:r>
            <a:r>
              <a:rPr lang="en-US" kern="1200" dirty="0" smtClean="0">
                <a:solidFill>
                  <a:srgbClr val="333333"/>
                </a:solidFill>
                <a:ea typeface="Times New Roman"/>
                <a:cs typeface="Times New Roman"/>
              </a:rPr>
              <a:t>doi:10.2337/dc09-1238</a:t>
            </a:r>
          </a:p>
          <a:p>
            <a:pPr lvl="0">
              <a:lnSpc>
                <a:spcPct val="150000"/>
              </a:lnSpc>
              <a:spcBef>
                <a:spcPts val="0"/>
              </a:spcBef>
              <a:spcAft>
                <a:spcPts val="1000"/>
              </a:spcAft>
            </a:pPr>
            <a:endParaRPr lang="en-US" kern="1200" dirty="0">
              <a:solidFill>
                <a:srgbClr val="333333"/>
              </a:solidFill>
              <a:ea typeface="Times New Roman"/>
              <a:cs typeface="Times New Roman"/>
            </a:endParaRPr>
          </a:p>
          <a:p>
            <a:pPr lvl="0">
              <a:lnSpc>
                <a:spcPct val="150000"/>
              </a:lnSpc>
              <a:spcBef>
                <a:spcPts val="0"/>
              </a:spcBef>
              <a:spcAft>
                <a:spcPts val="1000"/>
              </a:spcAft>
            </a:pPr>
            <a:r>
              <a:rPr lang="en-US" kern="1200" dirty="0">
                <a:solidFill>
                  <a:srgbClr val="333333"/>
                </a:solidFill>
                <a:ea typeface="Times New Roman"/>
                <a:cs typeface="Times New Roman"/>
              </a:rPr>
              <a:t>Fisher, L., </a:t>
            </a:r>
            <a:r>
              <a:rPr lang="en-US" kern="1200" dirty="0" err="1">
                <a:solidFill>
                  <a:srgbClr val="333333"/>
                </a:solidFill>
                <a:ea typeface="Times New Roman"/>
                <a:cs typeface="Times New Roman"/>
              </a:rPr>
              <a:t>Hessler</a:t>
            </a:r>
            <a:r>
              <a:rPr lang="en-US" kern="1200" dirty="0">
                <a:solidFill>
                  <a:srgbClr val="333333"/>
                </a:solidFill>
                <a:ea typeface="Times New Roman"/>
                <a:cs typeface="Times New Roman"/>
              </a:rPr>
              <a:t>, D., </a:t>
            </a:r>
            <a:r>
              <a:rPr lang="en-US" kern="1200" dirty="0" err="1">
                <a:solidFill>
                  <a:srgbClr val="333333"/>
                </a:solidFill>
                <a:ea typeface="Times New Roman"/>
                <a:cs typeface="Times New Roman"/>
              </a:rPr>
              <a:t>Polonsky</a:t>
            </a:r>
            <a:r>
              <a:rPr lang="en-US" kern="1200" dirty="0">
                <a:solidFill>
                  <a:srgbClr val="333333"/>
                </a:solidFill>
                <a:ea typeface="Times New Roman"/>
                <a:cs typeface="Times New Roman"/>
              </a:rPr>
              <a:t>, W., &amp; </a:t>
            </a:r>
            <a:r>
              <a:rPr lang="en-US" kern="1200" dirty="0" err="1">
                <a:solidFill>
                  <a:srgbClr val="333333"/>
                </a:solidFill>
                <a:ea typeface="Times New Roman"/>
                <a:cs typeface="Times New Roman"/>
              </a:rPr>
              <a:t>Mullan</a:t>
            </a:r>
            <a:r>
              <a:rPr lang="en-US" kern="1200" dirty="0">
                <a:solidFill>
                  <a:srgbClr val="333333"/>
                </a:solidFill>
                <a:ea typeface="Times New Roman"/>
                <a:cs typeface="Times New Roman"/>
              </a:rPr>
              <a:t>, J. (2012). When Is Diabetes Distress Clinically Meaningful?: Establishing cut points for the Diabetes Distress Scale. Diabetes Care, 35(2), 259-264. </a:t>
            </a:r>
            <a:r>
              <a:rPr lang="en-US" kern="1200" dirty="0" err="1">
                <a:solidFill>
                  <a:srgbClr val="333333"/>
                </a:solidFill>
                <a:ea typeface="Times New Roman"/>
                <a:cs typeface="Times New Roman"/>
              </a:rPr>
              <a:t>doi</a:t>
            </a:r>
            <a:r>
              <a:rPr lang="en-US" kern="1200" dirty="0">
                <a:solidFill>
                  <a:srgbClr val="333333"/>
                </a:solidFill>
                <a:ea typeface="Times New Roman"/>
                <a:cs typeface="Times New Roman"/>
              </a:rPr>
              <a:t>: 10.2337/dc11-1572</a:t>
            </a:r>
          </a:p>
          <a:p>
            <a:pPr lvl="0">
              <a:lnSpc>
                <a:spcPct val="150000"/>
              </a:lnSpc>
              <a:spcBef>
                <a:spcPts val="0"/>
              </a:spcBef>
              <a:spcAft>
                <a:spcPts val="1000"/>
              </a:spcAft>
            </a:pPr>
            <a:endParaRPr lang="en-US" kern="1200" dirty="0">
              <a:solidFill>
                <a:srgbClr val="333333"/>
              </a:solidFill>
              <a:latin typeface="Times New Roman"/>
              <a:ea typeface="Times New Roman"/>
              <a:cs typeface="Times New Roman"/>
            </a:endParaRPr>
          </a:p>
          <a:p>
            <a:endParaRPr lang="en-US" dirty="0"/>
          </a:p>
        </p:txBody>
      </p:sp>
    </p:spTree>
    <p:extLst>
      <p:ext uri="{BB962C8B-B14F-4D97-AF65-F5344CB8AC3E}">
        <p14:creationId xmlns:p14="http://schemas.microsoft.com/office/powerpoint/2010/main" val="202083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523999"/>
            <a:ext cx="7620000" cy="4602165"/>
          </a:xfrm>
        </p:spPr>
        <p:txBody>
          <a:bodyPr/>
          <a:lstStyle/>
          <a:p>
            <a:pPr lvl="0">
              <a:lnSpc>
                <a:spcPct val="150000"/>
              </a:lnSpc>
              <a:spcBef>
                <a:spcPts val="0"/>
              </a:spcBef>
              <a:spcAft>
                <a:spcPts val="1000"/>
              </a:spcAft>
            </a:pPr>
            <a:r>
              <a:rPr lang="en-US" kern="1200" dirty="0">
                <a:solidFill>
                  <a:srgbClr val="333333"/>
                </a:solidFill>
                <a:latin typeface="+mj-lt"/>
                <a:ea typeface="Times New Roman"/>
                <a:cs typeface="Times New Roman"/>
              </a:rPr>
              <a:t>Gebel, E. (2018). Diabetes Distress. Retrieved from </a:t>
            </a:r>
            <a:r>
              <a:rPr lang="en-US" kern="1200" dirty="0">
                <a:solidFill>
                  <a:srgbClr val="333333"/>
                </a:solidFill>
                <a:latin typeface="+mj-lt"/>
                <a:ea typeface="Times New Roman"/>
                <a:cs typeface="Times New Roman"/>
                <a:hlinkClick r:id="rId2"/>
              </a:rPr>
              <a:t>http://</a:t>
            </a:r>
            <a:r>
              <a:rPr lang="en-US" kern="1200" dirty="0" smtClean="0">
                <a:solidFill>
                  <a:srgbClr val="333333"/>
                </a:solidFill>
                <a:latin typeface="+mj-lt"/>
                <a:ea typeface="Times New Roman"/>
                <a:cs typeface="Times New Roman"/>
                <a:hlinkClick r:id="rId2"/>
              </a:rPr>
              <a:t>diabetes.org/living-with-diabetes/complications/mental-health/diabetes-distress.html</a:t>
            </a:r>
            <a:endParaRPr lang="en-US" kern="1200" dirty="0" smtClean="0">
              <a:solidFill>
                <a:srgbClr val="333333"/>
              </a:solidFill>
              <a:latin typeface="+mj-lt"/>
              <a:ea typeface="Times New Roman"/>
              <a:cs typeface="Times New Roman"/>
            </a:endParaRPr>
          </a:p>
          <a:p>
            <a:pPr lvl="0">
              <a:lnSpc>
                <a:spcPct val="150000"/>
              </a:lnSpc>
              <a:spcBef>
                <a:spcPts val="0"/>
              </a:spcBef>
              <a:spcAft>
                <a:spcPts val="1000"/>
              </a:spcAft>
            </a:pPr>
            <a:endParaRPr lang="en-US" kern="1200" dirty="0">
              <a:solidFill>
                <a:srgbClr val="333333"/>
              </a:solidFill>
              <a:latin typeface="+mj-lt"/>
              <a:ea typeface="Times New Roman"/>
              <a:cs typeface="Times New Roman"/>
            </a:endParaRPr>
          </a:p>
          <a:p>
            <a:pPr lvl="0">
              <a:lnSpc>
                <a:spcPct val="150000"/>
              </a:lnSpc>
              <a:spcBef>
                <a:spcPts val="0"/>
              </a:spcBef>
              <a:spcAft>
                <a:spcPts val="1000"/>
              </a:spcAft>
            </a:pPr>
            <a:r>
              <a:rPr lang="en-US" kern="1200" dirty="0" smtClean="0">
                <a:solidFill>
                  <a:srgbClr val="333333"/>
                </a:solidFill>
                <a:latin typeface="+mj-lt"/>
                <a:ea typeface="Times New Roman"/>
                <a:cs typeface="Times New Roman"/>
              </a:rPr>
              <a:t>Gebel</a:t>
            </a:r>
            <a:r>
              <a:rPr lang="en-US" kern="1200" dirty="0">
                <a:solidFill>
                  <a:srgbClr val="333333"/>
                </a:solidFill>
                <a:latin typeface="+mj-lt"/>
                <a:ea typeface="Times New Roman"/>
                <a:cs typeface="Times New Roman"/>
              </a:rPr>
              <a:t>, E. (2018). Diabetes Distress. Retrieved from </a:t>
            </a:r>
            <a:r>
              <a:rPr lang="en-US" kern="1200" dirty="0">
                <a:solidFill>
                  <a:srgbClr val="333333"/>
                </a:solidFill>
                <a:latin typeface="+mj-lt"/>
                <a:ea typeface="Times New Roman"/>
                <a:cs typeface="Times New Roman"/>
                <a:hlinkClick r:id="rId2"/>
              </a:rPr>
              <a:t>http://</a:t>
            </a:r>
            <a:r>
              <a:rPr lang="en-US" kern="1200" dirty="0" smtClean="0">
                <a:solidFill>
                  <a:srgbClr val="333333"/>
                </a:solidFill>
                <a:latin typeface="+mj-lt"/>
                <a:ea typeface="Times New Roman"/>
                <a:cs typeface="Times New Roman"/>
                <a:hlinkClick r:id="rId2"/>
              </a:rPr>
              <a:t>diabetes.org/living-with-diabetes/complications/mental-health/diabetes-distress.html</a:t>
            </a:r>
            <a:endParaRPr lang="en-US" kern="1200" dirty="0" smtClean="0">
              <a:solidFill>
                <a:srgbClr val="333333"/>
              </a:solidFill>
              <a:latin typeface="+mj-lt"/>
              <a:ea typeface="Times New Roman"/>
              <a:cs typeface="Times New Roman"/>
            </a:endParaRPr>
          </a:p>
          <a:p>
            <a:endParaRPr lang="en-US" dirty="0"/>
          </a:p>
        </p:txBody>
      </p:sp>
    </p:spTree>
    <p:extLst>
      <p:ext uri="{BB962C8B-B14F-4D97-AF65-F5344CB8AC3E}">
        <p14:creationId xmlns:p14="http://schemas.microsoft.com/office/powerpoint/2010/main" val="74941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19200"/>
            <a:ext cx="7620000" cy="5333999"/>
          </a:xfrm>
        </p:spPr>
        <p:txBody>
          <a:bodyPr/>
          <a:lstStyle/>
          <a:p>
            <a:pPr lvl="0" indent="-209550">
              <a:lnSpc>
                <a:spcPct val="150000"/>
              </a:lnSpc>
              <a:spcBef>
                <a:spcPts val="0"/>
              </a:spcBef>
              <a:spcAft>
                <a:spcPts val="1000"/>
              </a:spcAft>
            </a:pPr>
            <a:r>
              <a:rPr lang="en-US" kern="1200" dirty="0">
                <a:solidFill>
                  <a:srgbClr val="333333"/>
                </a:solidFill>
                <a:latin typeface="+mj-lt"/>
                <a:ea typeface="Times New Roman"/>
                <a:cs typeface="Times New Roman"/>
              </a:rPr>
              <a:t>Ismail, K., Moulton, C. D., </a:t>
            </a:r>
            <a:r>
              <a:rPr lang="en-US" kern="1200" dirty="0" err="1">
                <a:solidFill>
                  <a:srgbClr val="333333"/>
                </a:solidFill>
                <a:latin typeface="+mj-lt"/>
                <a:ea typeface="Times New Roman"/>
                <a:cs typeface="Times New Roman"/>
              </a:rPr>
              <a:t>Winkley</a:t>
            </a:r>
            <a:r>
              <a:rPr lang="en-US" kern="1200" dirty="0">
                <a:solidFill>
                  <a:srgbClr val="333333"/>
                </a:solidFill>
                <a:latin typeface="+mj-lt"/>
                <a:ea typeface="Times New Roman"/>
                <a:cs typeface="Times New Roman"/>
              </a:rPr>
              <a:t>, K., Pickup, J. C., Thomas, S. M., Sherwood, R. A., . . . </a:t>
            </a:r>
            <a:r>
              <a:rPr lang="en-US" kern="1200" dirty="0" err="1">
                <a:solidFill>
                  <a:srgbClr val="333333"/>
                </a:solidFill>
                <a:latin typeface="+mj-lt"/>
                <a:ea typeface="Times New Roman"/>
                <a:cs typeface="Times New Roman"/>
              </a:rPr>
              <a:t>Amiel</a:t>
            </a:r>
            <a:r>
              <a:rPr lang="en-US" kern="1200" dirty="0">
                <a:solidFill>
                  <a:srgbClr val="333333"/>
                </a:solidFill>
                <a:latin typeface="+mj-lt"/>
                <a:ea typeface="Times New Roman"/>
                <a:cs typeface="Times New Roman"/>
              </a:rPr>
              <a:t>, S. A. (2017). The association of depressive symptoms and diabetes distress with </a:t>
            </a:r>
            <a:r>
              <a:rPr lang="en-US" kern="1200" dirty="0" err="1">
                <a:solidFill>
                  <a:srgbClr val="333333"/>
                </a:solidFill>
                <a:latin typeface="+mj-lt"/>
                <a:ea typeface="Times New Roman"/>
                <a:cs typeface="Times New Roman"/>
              </a:rPr>
              <a:t>glycaemic</a:t>
            </a:r>
            <a:r>
              <a:rPr lang="en-US" kern="1200" dirty="0">
                <a:solidFill>
                  <a:srgbClr val="333333"/>
                </a:solidFill>
                <a:latin typeface="+mj-lt"/>
                <a:ea typeface="Times New Roman"/>
                <a:cs typeface="Times New Roman"/>
              </a:rPr>
              <a:t> control and diabetes complications over 2 years in newly diagnosed type 2 diabetes: A prospective cohort study [Abstract]. </a:t>
            </a:r>
            <a:r>
              <a:rPr lang="en-US" i="1" kern="1200" dirty="0">
                <a:solidFill>
                  <a:srgbClr val="333333"/>
                </a:solidFill>
                <a:latin typeface="+mj-lt"/>
                <a:ea typeface="Times New Roman"/>
                <a:cs typeface="Times New Roman"/>
              </a:rPr>
              <a:t>Diabetologia,60</a:t>
            </a:r>
            <a:r>
              <a:rPr lang="en-US" kern="1200" dirty="0">
                <a:solidFill>
                  <a:srgbClr val="333333"/>
                </a:solidFill>
                <a:latin typeface="+mj-lt"/>
                <a:ea typeface="Times New Roman"/>
                <a:cs typeface="Times New Roman"/>
              </a:rPr>
              <a:t>(10), 2092-2102. </a:t>
            </a:r>
            <a:r>
              <a:rPr lang="en-US" kern="1200" dirty="0" smtClean="0">
                <a:solidFill>
                  <a:srgbClr val="333333"/>
                </a:solidFill>
                <a:latin typeface="+mj-lt"/>
                <a:ea typeface="Times New Roman"/>
                <a:cs typeface="Times New Roman"/>
              </a:rPr>
              <a:t>doi:10.1007/s00125-017-4367-3</a:t>
            </a:r>
          </a:p>
          <a:p>
            <a:pPr indent="-209550">
              <a:lnSpc>
                <a:spcPct val="150000"/>
              </a:lnSpc>
              <a:spcBef>
                <a:spcPts val="0"/>
              </a:spcBef>
              <a:spcAft>
                <a:spcPts val="1000"/>
              </a:spcAft>
            </a:pPr>
            <a:r>
              <a:rPr lang="en-US" kern="1200" dirty="0" err="1">
                <a:solidFill>
                  <a:srgbClr val="333333"/>
                </a:solidFill>
                <a:latin typeface="+mj-lt"/>
                <a:ea typeface="Times New Roman"/>
                <a:cs typeface="Times New Roman"/>
              </a:rPr>
              <a:t>Iyengar</a:t>
            </a:r>
            <a:r>
              <a:rPr lang="en-US" kern="1200" dirty="0">
                <a:solidFill>
                  <a:srgbClr val="333333"/>
                </a:solidFill>
                <a:latin typeface="+mj-lt"/>
                <a:ea typeface="Times New Roman"/>
                <a:cs typeface="Times New Roman"/>
              </a:rPr>
              <a:t>, V., &amp; Brown, A. (2018). Diabetes Distress: Why It’s Common and What We Can Do About It!. Retrieved from </a:t>
            </a:r>
            <a:r>
              <a:rPr lang="en-US" kern="1200" dirty="0">
                <a:solidFill>
                  <a:srgbClr val="333333"/>
                </a:solidFill>
                <a:latin typeface="+mj-lt"/>
                <a:ea typeface="Times New Roman"/>
                <a:cs typeface="Times New Roman"/>
                <a:hlinkClick r:id="rId2"/>
              </a:rPr>
              <a:t>https://</a:t>
            </a:r>
            <a:r>
              <a:rPr lang="en-US" kern="1200" dirty="0" smtClean="0">
                <a:solidFill>
                  <a:srgbClr val="333333"/>
                </a:solidFill>
                <a:latin typeface="+mj-lt"/>
                <a:ea typeface="Times New Roman"/>
                <a:cs typeface="Times New Roman"/>
                <a:hlinkClick r:id="rId2"/>
              </a:rPr>
              <a:t>diatribe.org/diabetes-distress-why-its-common-and-what-we-can-do-about-it</a:t>
            </a:r>
            <a:endParaRPr lang="en-US" kern="1200" dirty="0" smtClean="0">
              <a:solidFill>
                <a:srgbClr val="333333"/>
              </a:solidFill>
              <a:latin typeface="+mj-lt"/>
              <a:ea typeface="Times New Roman"/>
              <a:cs typeface="Times New Roman"/>
            </a:endParaRPr>
          </a:p>
          <a:p>
            <a:pPr indent="-209550">
              <a:lnSpc>
                <a:spcPct val="150000"/>
              </a:lnSpc>
              <a:spcBef>
                <a:spcPts val="0"/>
              </a:spcBef>
              <a:spcAft>
                <a:spcPts val="1000"/>
              </a:spcAft>
            </a:pPr>
            <a:endParaRPr lang="en-US" kern="1200" dirty="0">
              <a:solidFill>
                <a:srgbClr val="333333"/>
              </a:solidFill>
              <a:latin typeface="Times New Roman"/>
              <a:ea typeface="Times New Roman"/>
              <a:cs typeface="Times New Roman"/>
            </a:endParaRPr>
          </a:p>
          <a:p>
            <a:pPr lvl="0" indent="-209550">
              <a:lnSpc>
                <a:spcPct val="150000"/>
              </a:lnSpc>
              <a:spcBef>
                <a:spcPts val="0"/>
              </a:spcBef>
              <a:spcAft>
                <a:spcPts val="1000"/>
              </a:spcAft>
            </a:pPr>
            <a:endParaRPr lang="en-US" kern="1200" dirty="0">
              <a:solidFill>
                <a:srgbClr val="FFFFFF"/>
              </a:solidFill>
              <a:latin typeface="Calibri"/>
              <a:ea typeface="Calibri"/>
              <a:cs typeface="Times New Roman"/>
            </a:endParaRPr>
          </a:p>
          <a:p>
            <a:endParaRPr lang="en-US" dirty="0"/>
          </a:p>
        </p:txBody>
      </p:sp>
    </p:spTree>
    <p:extLst>
      <p:ext uri="{BB962C8B-B14F-4D97-AF65-F5344CB8AC3E}">
        <p14:creationId xmlns:p14="http://schemas.microsoft.com/office/powerpoint/2010/main" val="15325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indent="-209550">
              <a:lnSpc>
                <a:spcPct val="150000"/>
              </a:lnSpc>
              <a:spcBef>
                <a:spcPts val="0"/>
              </a:spcBef>
              <a:spcAft>
                <a:spcPts val="1000"/>
              </a:spcAft>
            </a:pPr>
            <a:r>
              <a:rPr lang="en-US" kern="1200" dirty="0">
                <a:solidFill>
                  <a:srgbClr val="333333"/>
                </a:solidFill>
                <a:latin typeface="+mj-lt"/>
                <a:ea typeface="Times New Roman"/>
                <a:cs typeface="Times New Roman"/>
              </a:rPr>
              <a:t>Lloyd, C., </a:t>
            </a:r>
            <a:r>
              <a:rPr lang="en-US" kern="1200" dirty="0" err="1">
                <a:solidFill>
                  <a:srgbClr val="333333"/>
                </a:solidFill>
                <a:latin typeface="+mj-lt"/>
                <a:ea typeface="Times New Roman"/>
                <a:cs typeface="Times New Roman"/>
              </a:rPr>
              <a:t>Pambianco</a:t>
            </a:r>
            <a:r>
              <a:rPr lang="en-US" kern="1200" dirty="0">
                <a:solidFill>
                  <a:srgbClr val="333333"/>
                </a:solidFill>
                <a:latin typeface="+mj-lt"/>
                <a:ea typeface="Times New Roman"/>
                <a:cs typeface="Times New Roman"/>
              </a:rPr>
              <a:t>, G., &amp; Orchard, T. (2010). Does diabetes-related distress explain the presence of depressive symptoms and/or poor self-care in individuals with Type 1 diabetes?. Diabetic Medicine, 27(2), 234-237. </a:t>
            </a:r>
            <a:r>
              <a:rPr lang="en-US" kern="1200" dirty="0" err="1">
                <a:solidFill>
                  <a:srgbClr val="333333"/>
                </a:solidFill>
                <a:latin typeface="+mj-lt"/>
                <a:ea typeface="Times New Roman"/>
                <a:cs typeface="Times New Roman"/>
              </a:rPr>
              <a:t>doi</a:t>
            </a:r>
            <a:r>
              <a:rPr lang="en-US" kern="1200" dirty="0">
                <a:solidFill>
                  <a:srgbClr val="333333"/>
                </a:solidFill>
                <a:latin typeface="+mj-lt"/>
                <a:ea typeface="Times New Roman"/>
                <a:cs typeface="Times New Roman"/>
              </a:rPr>
              <a:t>: </a:t>
            </a:r>
            <a:r>
              <a:rPr lang="en-US" kern="1200" dirty="0" smtClean="0">
                <a:solidFill>
                  <a:srgbClr val="333333"/>
                </a:solidFill>
                <a:latin typeface="+mj-lt"/>
                <a:ea typeface="Times New Roman"/>
                <a:cs typeface="Times New Roman"/>
              </a:rPr>
              <a:t>10.1111/j.1464-5491.2009.02896.x</a:t>
            </a:r>
          </a:p>
          <a:p>
            <a:pPr lvl="0" indent="-209550">
              <a:lnSpc>
                <a:spcPct val="150000"/>
              </a:lnSpc>
              <a:spcBef>
                <a:spcPts val="0"/>
              </a:spcBef>
              <a:spcAft>
                <a:spcPts val="1000"/>
              </a:spcAft>
            </a:pPr>
            <a:endParaRPr lang="en-US" kern="1200" dirty="0">
              <a:solidFill>
                <a:srgbClr val="333333"/>
              </a:solidFill>
              <a:latin typeface="+mj-lt"/>
              <a:ea typeface="Times New Roman"/>
              <a:cs typeface="Times New Roman"/>
            </a:endParaRPr>
          </a:p>
          <a:p>
            <a:pPr lvl="0" indent="-209550">
              <a:lnSpc>
                <a:spcPct val="150000"/>
              </a:lnSpc>
              <a:spcBef>
                <a:spcPts val="0"/>
              </a:spcBef>
              <a:spcAft>
                <a:spcPts val="1000"/>
              </a:spcAft>
            </a:pPr>
            <a:r>
              <a:rPr lang="en-US" kern="1200" dirty="0" err="1">
                <a:solidFill>
                  <a:srgbClr val="333333"/>
                </a:solidFill>
                <a:latin typeface="+mj-lt"/>
                <a:ea typeface="Times New Roman"/>
                <a:cs typeface="Times New Roman"/>
              </a:rPr>
              <a:t>Mascott</a:t>
            </a:r>
            <a:r>
              <a:rPr lang="en-US" kern="1200" dirty="0">
                <a:solidFill>
                  <a:srgbClr val="333333"/>
                </a:solidFill>
                <a:latin typeface="+mj-lt"/>
                <a:ea typeface="Times New Roman"/>
                <a:cs typeface="Times New Roman"/>
              </a:rPr>
              <a:t>, C. (2018). Diabetes Distress - Diabetes Self-Management. Retrieved from https://www.diabetesselfmanagement.com/managing-diabetes/emotional-health/diabetes-distress</a:t>
            </a:r>
            <a:r>
              <a:rPr lang="en-US" kern="1200" dirty="0" smtClean="0">
                <a:solidFill>
                  <a:srgbClr val="333333"/>
                </a:solidFill>
                <a:latin typeface="+mj-lt"/>
                <a:ea typeface="Times New Roman"/>
                <a:cs typeface="Times New Roman"/>
              </a:rPr>
              <a:t>/</a:t>
            </a:r>
            <a:endParaRPr lang="en-US" kern="12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239631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19201"/>
            <a:ext cx="7620000" cy="4906964"/>
          </a:xfrm>
        </p:spPr>
        <p:txBody>
          <a:bodyPr/>
          <a:lstStyle/>
          <a:p>
            <a:pPr lvl="0" indent="-209550">
              <a:lnSpc>
                <a:spcPct val="150000"/>
              </a:lnSpc>
              <a:spcBef>
                <a:spcPts val="0"/>
              </a:spcBef>
              <a:spcAft>
                <a:spcPts val="1000"/>
              </a:spcAft>
            </a:pPr>
            <a:r>
              <a:rPr lang="en-US" kern="1200" dirty="0">
                <a:solidFill>
                  <a:srgbClr val="333333"/>
                </a:solidFill>
                <a:latin typeface="+mj-lt"/>
                <a:ea typeface="Times New Roman"/>
                <a:cs typeface="Times New Roman"/>
              </a:rPr>
              <a:t>McClain, G. (2018). Depression vs. Diabetes Distress. Retrieved from </a:t>
            </a:r>
            <a:r>
              <a:rPr lang="en-US" kern="1200" dirty="0">
                <a:solidFill>
                  <a:srgbClr val="333333"/>
                </a:solidFill>
                <a:latin typeface="+mj-lt"/>
                <a:ea typeface="Times New Roman"/>
                <a:cs typeface="Times New Roman"/>
                <a:hlinkClick r:id="rId2"/>
              </a:rPr>
              <a:t>http://</a:t>
            </a:r>
            <a:r>
              <a:rPr lang="en-US" kern="1200" dirty="0" smtClean="0">
                <a:solidFill>
                  <a:srgbClr val="333333"/>
                </a:solidFill>
                <a:latin typeface="+mj-lt"/>
                <a:ea typeface="Times New Roman"/>
                <a:cs typeface="Times New Roman"/>
                <a:hlinkClick r:id="rId2"/>
              </a:rPr>
              <a:t>www.diabeticconnect.com/diabetes-information-articles/general/1066-depression-or-diabetes-distress-here-s-why-it-matters-and-what-you-can-do</a:t>
            </a:r>
            <a:endParaRPr lang="en-US" kern="1200" dirty="0" smtClean="0">
              <a:solidFill>
                <a:srgbClr val="333333"/>
              </a:solidFill>
              <a:latin typeface="+mj-lt"/>
              <a:ea typeface="Times New Roman"/>
              <a:cs typeface="Times New Roman"/>
            </a:endParaRPr>
          </a:p>
          <a:p>
            <a:pPr lvl="0" indent="-209550">
              <a:lnSpc>
                <a:spcPct val="150000"/>
              </a:lnSpc>
              <a:spcBef>
                <a:spcPts val="0"/>
              </a:spcBef>
              <a:spcAft>
                <a:spcPts val="1000"/>
              </a:spcAft>
            </a:pPr>
            <a:endParaRPr lang="en-US" kern="1200" dirty="0" smtClean="0">
              <a:solidFill>
                <a:srgbClr val="333333"/>
              </a:solidFill>
              <a:latin typeface="+mj-lt"/>
              <a:ea typeface="Times New Roman"/>
              <a:cs typeface="Times New Roman"/>
            </a:endParaRPr>
          </a:p>
          <a:p>
            <a:pPr lvl="0" indent="-209550">
              <a:lnSpc>
                <a:spcPct val="150000"/>
              </a:lnSpc>
              <a:spcBef>
                <a:spcPts val="0"/>
              </a:spcBef>
              <a:spcAft>
                <a:spcPts val="1000"/>
              </a:spcAft>
            </a:pPr>
            <a:r>
              <a:rPr lang="en-US" kern="1200" dirty="0" err="1">
                <a:solidFill>
                  <a:srgbClr val="333333"/>
                </a:solidFill>
                <a:latin typeface="+mj-lt"/>
                <a:ea typeface="Times New Roman"/>
                <a:cs typeface="Times New Roman"/>
              </a:rPr>
              <a:t>Nanayakkara</a:t>
            </a:r>
            <a:r>
              <a:rPr lang="en-US" kern="1200" dirty="0">
                <a:solidFill>
                  <a:srgbClr val="333333"/>
                </a:solidFill>
                <a:latin typeface="+mj-lt"/>
                <a:ea typeface="Times New Roman"/>
                <a:cs typeface="Times New Roman"/>
              </a:rPr>
              <a:t>, N., Pease, A., </a:t>
            </a:r>
            <a:r>
              <a:rPr lang="en-US" kern="1200" dirty="0" err="1">
                <a:solidFill>
                  <a:srgbClr val="333333"/>
                </a:solidFill>
                <a:latin typeface="+mj-lt"/>
                <a:ea typeface="Times New Roman"/>
                <a:cs typeface="Times New Roman"/>
              </a:rPr>
              <a:t>Ranasinha</a:t>
            </a:r>
            <a:r>
              <a:rPr lang="en-US" kern="1200" dirty="0">
                <a:solidFill>
                  <a:srgbClr val="333333"/>
                </a:solidFill>
                <a:latin typeface="+mj-lt"/>
                <a:ea typeface="Times New Roman"/>
                <a:cs typeface="Times New Roman"/>
              </a:rPr>
              <a:t>, S., </a:t>
            </a:r>
            <a:r>
              <a:rPr lang="en-US" kern="1200" dirty="0" err="1">
                <a:solidFill>
                  <a:srgbClr val="333333"/>
                </a:solidFill>
                <a:latin typeface="+mj-lt"/>
                <a:ea typeface="Times New Roman"/>
                <a:cs typeface="Times New Roman"/>
              </a:rPr>
              <a:t>Wischer</a:t>
            </a:r>
            <a:r>
              <a:rPr lang="en-US" kern="1200" dirty="0">
                <a:solidFill>
                  <a:srgbClr val="333333"/>
                </a:solidFill>
                <a:latin typeface="+mj-lt"/>
                <a:ea typeface="Times New Roman"/>
                <a:cs typeface="Times New Roman"/>
              </a:rPr>
              <a:t>, N., </a:t>
            </a:r>
            <a:r>
              <a:rPr lang="en-US" kern="1200" dirty="0" err="1">
                <a:solidFill>
                  <a:srgbClr val="333333"/>
                </a:solidFill>
                <a:latin typeface="+mj-lt"/>
                <a:ea typeface="Times New Roman"/>
                <a:cs typeface="Times New Roman"/>
              </a:rPr>
              <a:t>Andrikopoulos</a:t>
            </a:r>
            <a:r>
              <a:rPr lang="en-US" kern="1200" dirty="0">
                <a:solidFill>
                  <a:srgbClr val="333333"/>
                </a:solidFill>
                <a:latin typeface="+mj-lt"/>
                <a:ea typeface="Times New Roman"/>
                <a:cs typeface="Times New Roman"/>
              </a:rPr>
              <a:t>, S., Speight, J., . . . </a:t>
            </a:r>
            <a:r>
              <a:rPr lang="en-US" kern="1200" dirty="0" err="1">
                <a:solidFill>
                  <a:srgbClr val="333333"/>
                </a:solidFill>
                <a:latin typeface="+mj-lt"/>
                <a:ea typeface="Times New Roman"/>
                <a:cs typeface="Times New Roman"/>
              </a:rPr>
              <a:t>Zoungas</a:t>
            </a:r>
            <a:r>
              <a:rPr lang="en-US" kern="1200" dirty="0">
                <a:solidFill>
                  <a:srgbClr val="333333"/>
                </a:solidFill>
                <a:latin typeface="+mj-lt"/>
                <a:ea typeface="Times New Roman"/>
                <a:cs typeface="Times New Roman"/>
              </a:rPr>
              <a:t>, S. (2018). Depression and diabetes distress in adults with type 2 diabetes: Results from the Australian National Diabetes Audit (ANDA) 2016. Scientific Reports,8(1). doi:10.1038/s41598-018-26138-5</a:t>
            </a:r>
          </a:p>
          <a:p>
            <a:pPr lvl="0" indent="-209550">
              <a:lnSpc>
                <a:spcPct val="150000"/>
              </a:lnSpc>
              <a:spcBef>
                <a:spcPts val="0"/>
              </a:spcBef>
              <a:spcAft>
                <a:spcPts val="1000"/>
              </a:spcAft>
            </a:pPr>
            <a:endParaRPr lang="en-US" kern="1200" dirty="0" smtClean="0">
              <a:solidFill>
                <a:srgbClr val="333333"/>
              </a:solidFill>
              <a:latin typeface="Times New Roman"/>
              <a:ea typeface="Times New Roman"/>
              <a:cs typeface="Times New Roman"/>
            </a:endParaRPr>
          </a:p>
          <a:p>
            <a:endParaRPr lang="en-US" dirty="0"/>
          </a:p>
        </p:txBody>
      </p:sp>
    </p:spTree>
    <p:extLst>
      <p:ext uri="{BB962C8B-B14F-4D97-AF65-F5344CB8AC3E}">
        <p14:creationId xmlns:p14="http://schemas.microsoft.com/office/powerpoint/2010/main" val="223073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spcBef>
                <a:spcPts val="0"/>
              </a:spcBef>
              <a:spcAft>
                <a:spcPts val="0"/>
              </a:spcAft>
            </a:pPr>
            <a:r>
              <a:rPr lang="en-US" dirty="0" err="1">
                <a:solidFill>
                  <a:srgbClr val="000000"/>
                </a:solidFill>
                <a:latin typeface="+mj-lt"/>
                <a:ea typeface="Times New Roman"/>
              </a:rPr>
              <a:t>Pallayova</a:t>
            </a:r>
            <a:r>
              <a:rPr lang="en-US" dirty="0">
                <a:solidFill>
                  <a:srgbClr val="000000"/>
                </a:solidFill>
                <a:latin typeface="+mj-lt"/>
                <a:ea typeface="Times New Roman"/>
              </a:rPr>
              <a:t>, M., &amp; Taheri, S. (2014). Targeting Diabetes Distress: The Missing Piece of the Successful Type 1 Diabetes Management Puzzle. </a:t>
            </a:r>
            <a:r>
              <a:rPr lang="en-US" i="1" dirty="0">
                <a:solidFill>
                  <a:srgbClr val="000000"/>
                </a:solidFill>
                <a:latin typeface="+mj-lt"/>
                <a:ea typeface="Times New Roman"/>
              </a:rPr>
              <a:t>Diabetes Spectrum. 27</a:t>
            </a:r>
            <a:r>
              <a:rPr lang="en-US" dirty="0">
                <a:solidFill>
                  <a:srgbClr val="000000"/>
                </a:solidFill>
                <a:latin typeface="+mj-lt"/>
                <a:ea typeface="Times New Roman"/>
              </a:rPr>
              <a:t>(2), 143-149</a:t>
            </a:r>
            <a:r>
              <a:rPr lang="en-US" dirty="0" smtClean="0">
                <a:solidFill>
                  <a:srgbClr val="000000"/>
                </a:solidFill>
                <a:latin typeface="+mj-lt"/>
                <a:ea typeface="Times New Roman"/>
              </a:rPr>
              <a:t>.</a:t>
            </a:r>
          </a:p>
          <a:p>
            <a:pPr marL="0" marR="0">
              <a:spcBef>
                <a:spcPts val="0"/>
              </a:spcBef>
              <a:spcAft>
                <a:spcPts val="0"/>
              </a:spcAft>
            </a:pPr>
            <a:endParaRPr lang="en-US" dirty="0">
              <a:latin typeface="+mj-lt"/>
              <a:ea typeface="Times New Roman"/>
            </a:endParaRPr>
          </a:p>
          <a:p>
            <a:pPr marL="0" marR="0">
              <a:spcBef>
                <a:spcPts val="0"/>
              </a:spcBef>
              <a:spcAft>
                <a:spcPts val="0"/>
              </a:spcAft>
            </a:pPr>
            <a:r>
              <a:rPr lang="en-US" dirty="0">
                <a:solidFill>
                  <a:srgbClr val="000000"/>
                </a:solidFill>
                <a:latin typeface="+mj-lt"/>
                <a:ea typeface="Times New Roman"/>
              </a:rPr>
              <a:t> </a:t>
            </a:r>
            <a:endParaRPr lang="en-US" dirty="0">
              <a:latin typeface="+mj-lt"/>
              <a:ea typeface="Times New Roman"/>
            </a:endParaRPr>
          </a:p>
          <a:p>
            <a:pPr marL="0" marR="0">
              <a:spcBef>
                <a:spcPts val="0"/>
              </a:spcBef>
              <a:spcAft>
                <a:spcPts val="0"/>
              </a:spcAft>
            </a:pPr>
            <a:r>
              <a:rPr lang="en-US" dirty="0" err="1">
                <a:solidFill>
                  <a:srgbClr val="000000"/>
                </a:solidFill>
                <a:latin typeface="+mj-lt"/>
                <a:ea typeface="Times New Roman"/>
                <a:cs typeface="Arial"/>
              </a:rPr>
              <a:t>Polonsky</a:t>
            </a:r>
            <a:r>
              <a:rPr lang="en-US" dirty="0">
                <a:solidFill>
                  <a:srgbClr val="000000"/>
                </a:solidFill>
                <a:latin typeface="+mj-lt"/>
                <a:ea typeface="Times New Roman"/>
                <a:cs typeface="Arial"/>
              </a:rPr>
              <a:t>, W., Anderson, B., Lohrer, P., Welch, G., Jacobson, A., Aponte, J., &amp; Schwartz, C. (2018). Assessment of Diabetes-Related Distress.</a:t>
            </a:r>
            <a:endParaRPr lang="en-US" dirty="0">
              <a:latin typeface="+mj-lt"/>
              <a:ea typeface="Times New Roman"/>
            </a:endParaRPr>
          </a:p>
          <a:p>
            <a:endParaRPr lang="en-US" dirty="0"/>
          </a:p>
        </p:txBody>
      </p:sp>
    </p:spTree>
    <p:extLst>
      <p:ext uri="{BB962C8B-B14F-4D97-AF65-F5344CB8AC3E}">
        <p14:creationId xmlns:p14="http://schemas.microsoft.com/office/powerpoint/2010/main" val="2460995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0" y="1219200"/>
            <a:ext cx="8077200" cy="4906963"/>
          </a:xfrm>
        </p:spPr>
        <p:txBody>
          <a:bodyPr/>
          <a:lstStyle/>
          <a:p>
            <a:pPr lvl="0">
              <a:lnSpc>
                <a:spcPct val="150000"/>
              </a:lnSpc>
            </a:pPr>
            <a:r>
              <a:rPr lang="en-US" kern="1200" dirty="0" err="1">
                <a:solidFill>
                  <a:srgbClr val="333333"/>
                </a:solidFill>
                <a:latin typeface="+mj-lt"/>
                <a:ea typeface="Times New Roman"/>
                <a:cs typeface="Times New Roman"/>
              </a:rPr>
              <a:t>Sumlin</a:t>
            </a:r>
            <a:r>
              <a:rPr lang="en-US" kern="1200" dirty="0">
                <a:solidFill>
                  <a:srgbClr val="333333"/>
                </a:solidFill>
                <a:latin typeface="+mj-lt"/>
                <a:ea typeface="Times New Roman"/>
                <a:cs typeface="Times New Roman"/>
              </a:rPr>
              <a:t>., L. L., Garcia, T. J., Brown, S. A., Winter, M. A.,  Garcia, A. A., Brown, A. &amp; Cuevas, H. E. (2014). Depression and Adherence to Lifestyle Changes in Type 2 Diabetes: A Systematic Review. The Diabetes Educator. 40(6), 731-744. Retrieved from http://www.sagepub.com/journalsPermissions.nav</a:t>
            </a:r>
            <a:endParaRPr lang="en-US" kern="1200" dirty="0" smtClean="0">
              <a:solidFill>
                <a:srgbClr val="333333"/>
              </a:solidFill>
              <a:latin typeface="+mj-lt"/>
              <a:ea typeface="Times New Roman"/>
              <a:cs typeface="Times New Roman"/>
            </a:endParaRPr>
          </a:p>
          <a:p>
            <a:pPr lvl="0">
              <a:lnSpc>
                <a:spcPct val="150000"/>
              </a:lnSpc>
            </a:pPr>
            <a:r>
              <a:rPr lang="en-US" kern="1200" dirty="0" err="1" smtClean="0">
                <a:solidFill>
                  <a:srgbClr val="333333"/>
                </a:solidFill>
                <a:latin typeface="+mj-lt"/>
                <a:ea typeface="Times New Roman"/>
                <a:cs typeface="Times New Roman"/>
              </a:rPr>
              <a:t>Zagarins</a:t>
            </a:r>
            <a:r>
              <a:rPr lang="en-US" kern="1200" dirty="0">
                <a:solidFill>
                  <a:srgbClr val="333333"/>
                </a:solidFill>
                <a:latin typeface="+mj-lt"/>
                <a:ea typeface="Times New Roman"/>
                <a:cs typeface="Times New Roman"/>
              </a:rPr>
              <a:t>, S. E., Allen, N. A., Garb, J. L., &amp; Welch, G. (2011). The relative impact of diabetes distress vs depression on glycemic control in </a:t>
            </a:r>
            <a:r>
              <a:rPr lang="en-US" kern="1200" dirty="0" err="1">
                <a:solidFill>
                  <a:srgbClr val="333333"/>
                </a:solidFill>
                <a:latin typeface="+mj-lt"/>
                <a:ea typeface="Times New Roman"/>
                <a:cs typeface="Times New Roman"/>
              </a:rPr>
              <a:t>hispanic</a:t>
            </a:r>
            <a:r>
              <a:rPr lang="en-US" kern="1200" dirty="0">
                <a:solidFill>
                  <a:srgbClr val="333333"/>
                </a:solidFill>
                <a:latin typeface="+mj-lt"/>
                <a:ea typeface="Times New Roman"/>
                <a:cs typeface="Times New Roman"/>
              </a:rPr>
              <a:t> patients following a diabetes self-management education intervention. [Abstract]. </a:t>
            </a:r>
            <a:r>
              <a:rPr lang="en-US" i="1" kern="1200" dirty="0">
                <a:solidFill>
                  <a:srgbClr val="333333"/>
                </a:solidFill>
                <a:latin typeface="+mj-lt"/>
                <a:ea typeface="Times New Roman"/>
                <a:cs typeface="Times New Roman"/>
              </a:rPr>
              <a:t>Ethnicity &amp; Disease,21</a:t>
            </a:r>
            <a:r>
              <a:rPr lang="en-US" kern="1200" dirty="0">
                <a:solidFill>
                  <a:srgbClr val="333333"/>
                </a:solidFill>
                <a:latin typeface="+mj-lt"/>
                <a:ea typeface="Times New Roman"/>
                <a:cs typeface="Times New Roman"/>
              </a:rPr>
              <a:t>(3), 322-327. Retrieved November 4, 2018, from https://europepmc.org/abstract/med/21942165.</a:t>
            </a:r>
            <a:endParaRPr lang="en-US" kern="1200" dirty="0">
              <a:solidFill>
                <a:srgbClr val="FFFFFF"/>
              </a:solidFill>
              <a:latin typeface="+mj-lt"/>
              <a:ea typeface="Calibri"/>
              <a:cs typeface="Times New Roman"/>
            </a:endParaRPr>
          </a:p>
          <a:p>
            <a:endParaRPr lang="en-US" dirty="0"/>
          </a:p>
        </p:txBody>
      </p:sp>
    </p:spTree>
    <p:extLst>
      <p:ext uri="{BB962C8B-B14F-4D97-AF65-F5344CB8AC3E}">
        <p14:creationId xmlns:p14="http://schemas.microsoft.com/office/powerpoint/2010/main" val="25713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dirty="0"/>
              <a:t>Session Objectives</a:t>
            </a:r>
          </a:p>
        </p:txBody>
      </p:sp>
      <p:sp>
        <p:nvSpPr>
          <p:cNvPr id="208899" name="Rectangle 3"/>
          <p:cNvSpPr>
            <a:spLocks noGrp="1" noChangeArrowheads="1"/>
          </p:cNvSpPr>
          <p:nvPr>
            <p:ph type="body" idx="1"/>
          </p:nvPr>
        </p:nvSpPr>
        <p:spPr/>
        <p:txBody>
          <a:bodyPr/>
          <a:lstStyle/>
          <a:p>
            <a:endParaRPr lang="en-US" dirty="0"/>
          </a:p>
          <a:p>
            <a:pPr marL="342900" indent="-342900">
              <a:buFont typeface="Arial" panose="020B0604020202020204" pitchFamily="34" charset="0"/>
              <a:buChar char="•"/>
            </a:pPr>
            <a:r>
              <a:rPr lang="en-US" sz="2400" dirty="0"/>
              <a:t>Distress versus D</a:t>
            </a:r>
            <a:r>
              <a:rPr lang="en-US" sz="2400" dirty="0" smtClean="0"/>
              <a:t>epression</a:t>
            </a:r>
            <a:r>
              <a:rPr lang="en-US" sz="2400" dirty="0"/>
              <a:t>: How both can impact diabetes treatment compliance </a:t>
            </a:r>
            <a:r>
              <a:rPr lang="en-US" sz="2400" b="0" dirty="0"/>
              <a:t> </a:t>
            </a:r>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dirty="0"/>
              <a:t>Ways to identify potential issues associated with distress or depression</a:t>
            </a:r>
            <a:endParaRPr lang="en-US" sz="2400" b="0" dirty="0"/>
          </a:p>
          <a:p>
            <a:pPr marL="342900" indent="-342900">
              <a:buFont typeface="Arial" panose="020B0604020202020204" pitchFamily="34" charset="0"/>
              <a:buChar char="•"/>
            </a:pPr>
            <a:endParaRPr lang="en-US" sz="2400" b="0" dirty="0"/>
          </a:p>
          <a:p>
            <a:pPr marL="342900" indent="-342900">
              <a:buFont typeface="Arial" panose="020B0604020202020204" pitchFamily="34" charset="0"/>
              <a:buChar char="•"/>
            </a:pPr>
            <a:r>
              <a:rPr lang="en-US" sz="2400" dirty="0"/>
              <a:t>Intervention Strategies for the provider to help decrease distress and depression </a:t>
            </a: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219200"/>
            <a:ext cx="7620000" cy="4525963"/>
          </a:xfrm>
        </p:spPr>
        <p:txBody>
          <a:bodyPr/>
          <a:lstStyle/>
          <a:p>
            <a:pPr lvl="0" indent="-209550">
              <a:lnSpc>
                <a:spcPct val="150000"/>
              </a:lnSpc>
              <a:spcBef>
                <a:spcPts val="0"/>
              </a:spcBef>
              <a:spcAft>
                <a:spcPts val="1000"/>
              </a:spcAft>
            </a:pPr>
            <a:endParaRPr lang="en-US" sz="200" kern="1200" dirty="0" smtClean="0">
              <a:solidFill>
                <a:srgbClr val="333333"/>
              </a:solidFill>
              <a:latin typeface="Times New Roman"/>
              <a:ea typeface="Times New Roman"/>
              <a:cs typeface="Times New Roman"/>
            </a:endParaRPr>
          </a:p>
          <a:p>
            <a:pPr lvl="0" indent="-209550">
              <a:lnSpc>
                <a:spcPct val="150000"/>
              </a:lnSpc>
              <a:spcBef>
                <a:spcPts val="0"/>
              </a:spcBef>
              <a:spcAft>
                <a:spcPts val="1000"/>
              </a:spcAft>
            </a:pPr>
            <a:r>
              <a:rPr lang="en-US" kern="1200" dirty="0" smtClean="0">
                <a:solidFill>
                  <a:srgbClr val="333333"/>
                </a:solidFill>
                <a:latin typeface="+mj-lt"/>
                <a:ea typeface="Times New Roman"/>
                <a:cs typeface="Times New Roman"/>
              </a:rPr>
              <a:t>Xu</a:t>
            </a:r>
            <a:r>
              <a:rPr lang="en-US" kern="1200" dirty="0">
                <a:solidFill>
                  <a:srgbClr val="333333"/>
                </a:solidFill>
                <a:latin typeface="+mj-lt"/>
                <a:ea typeface="Times New Roman"/>
                <a:cs typeface="Times New Roman"/>
              </a:rPr>
              <a:t>, C., Z., Li, Y., Liu, Q., Wu, H., Xu, Z., . . . Gao, Q. (2013). Comparative study of the influence of diabetes distress and depression on treatment adherence in Chinese patients with type 2 diabetes: A cross-sectional survey in the People’s Republic of China. </a:t>
            </a:r>
            <a:r>
              <a:rPr lang="en-US" i="1" kern="1200" dirty="0">
                <a:solidFill>
                  <a:srgbClr val="333333"/>
                </a:solidFill>
                <a:latin typeface="+mj-lt"/>
                <a:ea typeface="Times New Roman"/>
                <a:cs typeface="Times New Roman"/>
              </a:rPr>
              <a:t>Neuropsychiatric Disease and Treatment,</a:t>
            </a:r>
            <a:r>
              <a:rPr lang="en-US" kern="1200" dirty="0">
                <a:solidFill>
                  <a:srgbClr val="333333"/>
                </a:solidFill>
                <a:latin typeface="+mj-lt"/>
                <a:ea typeface="Times New Roman"/>
                <a:cs typeface="Times New Roman"/>
              </a:rPr>
              <a:t>1289. doi:10.2147/ndt.s49798</a:t>
            </a:r>
            <a:endParaRPr lang="en-US" kern="1200" dirty="0">
              <a:solidFill>
                <a:srgbClr val="FFFFFF"/>
              </a:solidFill>
              <a:latin typeface="+mj-lt"/>
              <a:ea typeface="Calibri"/>
              <a:cs typeface="Times New Roman"/>
            </a:endParaRPr>
          </a:p>
          <a:p>
            <a:endParaRPr lang="en-US" dirty="0"/>
          </a:p>
        </p:txBody>
      </p:sp>
    </p:spTree>
    <p:extLst>
      <p:ext uri="{BB962C8B-B14F-4D97-AF65-F5344CB8AC3E}">
        <p14:creationId xmlns:p14="http://schemas.microsoft.com/office/powerpoint/2010/main" val="45950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577AE5-3893-44E0-BE50-FAC3248C792D}"/>
              </a:ext>
            </a:extLst>
          </p:cNvPr>
          <p:cNvSpPr>
            <a:spLocks noGrp="1"/>
          </p:cNvSpPr>
          <p:nvPr>
            <p:ph type="title"/>
          </p:nvPr>
        </p:nvSpPr>
        <p:spPr>
          <a:xfrm>
            <a:off x="685800" y="2514600"/>
            <a:ext cx="7772400" cy="1362075"/>
          </a:xfrm>
        </p:spPr>
        <p:txBody>
          <a:bodyPr/>
          <a:lstStyle/>
          <a:p>
            <a:pPr algn="ctr"/>
            <a:r>
              <a:rPr lang="en-US" dirty="0" smtClean="0"/>
              <a:t>Distress (DD) </a:t>
            </a:r>
            <a:r>
              <a:rPr lang="en-US" dirty="0"/>
              <a:t>vs. </a:t>
            </a:r>
            <a:r>
              <a:rPr lang="en-US" dirty="0" smtClean="0"/>
              <a:t>Depression (MDD)</a:t>
            </a:r>
            <a:endParaRPr lang="en-US" dirty="0"/>
          </a:p>
        </p:txBody>
      </p:sp>
    </p:spTree>
    <p:extLst>
      <p:ext uri="{BB962C8B-B14F-4D97-AF65-F5344CB8AC3E}">
        <p14:creationId xmlns:p14="http://schemas.microsoft.com/office/powerpoint/2010/main" val="249582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Depression (a.k.a. Clinical Depression; a.k.a. MDD)</a:t>
            </a:r>
          </a:p>
          <a:p>
            <a:pPr marL="457200" indent="-457200">
              <a:buFont typeface="Arial" panose="020B0604020202020204" pitchFamily="34" charset="0"/>
              <a:buChar char="•"/>
            </a:pPr>
            <a:r>
              <a:rPr lang="en-US" sz="2400" dirty="0">
                <a:solidFill>
                  <a:schemeClr val="tx1">
                    <a:lumMod val="75000"/>
                  </a:schemeClr>
                </a:solidFill>
              </a:rPr>
              <a:t>Set of symptoms</a:t>
            </a:r>
          </a:p>
          <a:p>
            <a:pPr marL="457200" indent="-457200">
              <a:buFont typeface="Arial" panose="020B0604020202020204" pitchFamily="34" charset="0"/>
              <a:buChar char="•"/>
            </a:pPr>
            <a:r>
              <a:rPr lang="en-US" sz="2400" dirty="0">
                <a:solidFill>
                  <a:schemeClr val="tx1">
                    <a:lumMod val="75000"/>
                  </a:schemeClr>
                </a:solidFill>
              </a:rPr>
              <a:t>Specific criteria</a:t>
            </a:r>
          </a:p>
          <a:p>
            <a:pPr marL="457200" indent="-457200">
              <a:buFont typeface="Arial" panose="020B0604020202020204" pitchFamily="34" charset="0"/>
              <a:buChar char="•"/>
            </a:pPr>
            <a:r>
              <a:rPr lang="en-US" sz="2400" dirty="0">
                <a:solidFill>
                  <a:schemeClr val="tx1">
                    <a:lumMod val="75000"/>
                  </a:schemeClr>
                </a:solidFill>
              </a:rPr>
              <a:t>Not focused on cause but </a:t>
            </a:r>
            <a:r>
              <a:rPr lang="en-US" sz="2400" dirty="0" smtClean="0">
                <a:solidFill>
                  <a:schemeClr val="tx1">
                    <a:lumMod val="75000"/>
                  </a:schemeClr>
                </a:solidFill>
              </a:rPr>
              <a:t>severity</a:t>
            </a:r>
          </a:p>
          <a:p>
            <a:pPr marL="457200" indent="-457200">
              <a:buFont typeface="Arial" panose="020B0604020202020204" pitchFamily="34" charset="0"/>
              <a:buChar char="•"/>
            </a:pPr>
            <a:r>
              <a:rPr lang="en-US" sz="2400" dirty="0" smtClean="0">
                <a:solidFill>
                  <a:schemeClr val="tx1">
                    <a:lumMod val="75000"/>
                  </a:schemeClr>
                </a:solidFill>
              </a:rPr>
              <a:t>Possibly requiring psychiatric or intervention from behavioral health</a:t>
            </a:r>
            <a:endParaRPr lang="en-US" sz="2400" dirty="0">
              <a:solidFill>
                <a:schemeClr val="tx1">
                  <a:lumMod val="75000"/>
                </a:schemeClr>
              </a:solidFill>
            </a:endParaRPr>
          </a:p>
          <a:p>
            <a:pPr marL="457200" indent="-45720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95459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Distress</a:t>
            </a:r>
          </a:p>
          <a:p>
            <a:pPr marL="457200" indent="-457200">
              <a:buFont typeface="Arial" panose="020B0604020202020204" pitchFamily="34" charset="0"/>
              <a:buChar char="•"/>
            </a:pPr>
            <a:r>
              <a:rPr lang="en-US" sz="2400" dirty="0">
                <a:solidFill>
                  <a:schemeClr val="tx1">
                    <a:lumMod val="75000"/>
                  </a:schemeClr>
                </a:solidFill>
              </a:rPr>
              <a:t>The emotional  response resulting from the struggles and challenges associated with a particular issue (Diabetes)</a:t>
            </a:r>
          </a:p>
          <a:p>
            <a:pPr marL="457200" indent="-457200">
              <a:buFont typeface="Arial" panose="020B0604020202020204" pitchFamily="34" charset="0"/>
              <a:buChar char="•"/>
            </a:pPr>
            <a:r>
              <a:rPr lang="en-US" sz="2400" dirty="0">
                <a:solidFill>
                  <a:schemeClr val="tx1">
                    <a:lumMod val="75000"/>
                  </a:schemeClr>
                </a:solidFill>
              </a:rPr>
              <a:t>If focuses on a particular source</a:t>
            </a:r>
          </a:p>
          <a:p>
            <a:pPr marL="457200" indent="-457200">
              <a:buFont typeface="Arial" panose="020B0604020202020204" pitchFamily="34" charset="0"/>
              <a:buChar char="•"/>
            </a:pPr>
            <a:r>
              <a:rPr lang="en-US" sz="2400" dirty="0">
                <a:solidFill>
                  <a:schemeClr val="tx1">
                    <a:lumMod val="75000"/>
                  </a:schemeClr>
                </a:solidFill>
              </a:rPr>
              <a:t>Implemented as part of the diabetes treatment team (i.e., PCP, dietician, nurse, diabetes educator, etc.)</a:t>
            </a:r>
          </a:p>
          <a:p>
            <a:endParaRPr lang="en-US" dirty="0"/>
          </a:p>
        </p:txBody>
      </p:sp>
    </p:spTree>
    <p:extLst>
      <p:ext uri="{BB962C8B-B14F-4D97-AF65-F5344CB8AC3E}">
        <p14:creationId xmlns:p14="http://schemas.microsoft.com/office/powerpoint/2010/main" val="298004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001000" cy="4419600"/>
          </a:xfrm>
        </p:spPr>
        <p:txBody>
          <a:bodyPr/>
          <a:lstStyle/>
          <a:p>
            <a:r>
              <a:rPr lang="en-US" sz="1800" i="1" dirty="0"/>
              <a:t>“Major depressive disorder is exclusively symptom based and it’s unanchored, that is it has no context with respect to diabetes. </a:t>
            </a:r>
            <a:endParaRPr lang="en-US" sz="1800" dirty="0"/>
          </a:p>
          <a:p>
            <a:r>
              <a:rPr lang="en-US" sz="1800" i="1" dirty="0"/>
              <a:t>Okay, so let’s switch now and talk a little bit about diabetes distress which comes from a totally different background. This one comes from a, an area of research, and stress and coping and emotional regulation. Totally different from major depressive disorder, and it reflects a much broader range of emotional experience than just clinical depression. In addition—and here’s the crucial distinction. It focuses on specific situational context or sources of emotional distress. So if you look at the items in the scales that are used to assess diabetes distress, like [inaudible] or problem areas in diabetes or the diabetes distress scale, you’ll see items that say “I am distressed about managing my diabetes” “I’m really feeling hopeless about controlling my weight” “The numbers coming from my meter about blood glucose really scare me” or “I’m really worried and concerned about the possibility of complications.” These items suggest that diabetes distress has a situational context, and that context is diabetes.”</a:t>
            </a:r>
          </a:p>
          <a:p>
            <a:pPr algn="r"/>
            <a:r>
              <a:rPr lang="en-US" sz="1800" i="1" dirty="0" smtClean="0"/>
              <a:t>Fisher</a:t>
            </a:r>
            <a:r>
              <a:rPr lang="en-US" sz="1800" i="1" dirty="0"/>
              <a:t>, 2014</a:t>
            </a:r>
            <a:endParaRPr lang="en-US" sz="1800" dirty="0"/>
          </a:p>
          <a:p>
            <a:endParaRPr lang="en-US" sz="1800" dirty="0"/>
          </a:p>
        </p:txBody>
      </p:sp>
      <p:pic>
        <p:nvPicPr>
          <p:cNvPr id="4" name="DiabetesStressAnd DepressionWebinar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 y="6019800"/>
            <a:ext cx="609600" cy="609600"/>
          </a:xfrm>
          <a:prstGeom prst="rect">
            <a:avLst/>
          </a:prstGeom>
        </p:spPr>
      </p:pic>
    </p:spTree>
    <p:extLst>
      <p:ext uri="{BB962C8B-B14F-4D97-AF65-F5344CB8AC3E}">
        <p14:creationId xmlns:p14="http://schemas.microsoft.com/office/powerpoint/2010/main" val="25781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214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143000"/>
            <a:ext cx="4114800" cy="5410199"/>
          </a:xfrm>
          <a:solidFill>
            <a:srgbClr val="FFFFCC"/>
          </a:solidFill>
          <a:ln>
            <a:solidFill>
              <a:schemeClr val="bg1"/>
            </a:solidFill>
          </a:ln>
        </p:spPr>
        <p:txBody>
          <a:bodyPr/>
          <a:lstStyle/>
          <a:p>
            <a:pPr algn="ctr" fontAlgn="t"/>
            <a:r>
              <a:rPr lang="en-US" sz="1800" dirty="0"/>
              <a:t>Symptoms of major depressive disorder</a:t>
            </a:r>
          </a:p>
          <a:p>
            <a:pPr fontAlgn="t"/>
            <a:r>
              <a:rPr lang="en-US" sz="1800" b="0" dirty="0"/>
              <a:t>Five or more symptoms must be present over at least 2 weeks and represent significant change from baseline functioning</a:t>
            </a:r>
          </a:p>
          <a:p>
            <a:pPr fontAlgn="t"/>
            <a:r>
              <a:rPr lang="en-US" sz="1800" b="0" dirty="0"/>
              <a:t/>
            </a:r>
            <a:br>
              <a:rPr lang="en-US" sz="1800" b="0" dirty="0"/>
            </a:br>
            <a:r>
              <a:rPr lang="en-US" sz="1800" b="0" dirty="0"/>
              <a:t>Patients </a:t>
            </a:r>
            <a:r>
              <a:rPr lang="en-US" sz="1800" b="0" i="1" u="sng" dirty="0"/>
              <a:t>must</a:t>
            </a:r>
            <a:r>
              <a:rPr lang="en-US" sz="1800" b="0" dirty="0"/>
              <a:t> exhibit either anhedonia or depressed mood</a:t>
            </a:r>
          </a:p>
          <a:p>
            <a:pPr fontAlgn="t"/>
            <a:r>
              <a:rPr lang="en-US" sz="1800" b="0" dirty="0" smtClean="0"/>
              <a:t>Other </a:t>
            </a:r>
            <a:r>
              <a:rPr lang="en-US" sz="1800" b="0" dirty="0"/>
              <a:t>symptoms may include</a:t>
            </a:r>
            <a:br>
              <a:rPr lang="en-US" sz="1800" b="0" dirty="0"/>
            </a:br>
            <a:r>
              <a:rPr lang="en-US" sz="1800" b="0" dirty="0"/>
              <a:t> Diminished interest/pleasure in daily </a:t>
            </a:r>
            <a:r>
              <a:rPr lang="en-US" sz="1800" b="0" dirty="0" smtClean="0"/>
              <a:t> activities</a:t>
            </a:r>
            <a:r>
              <a:rPr lang="en-US" sz="1800" b="0" dirty="0"/>
              <a:t/>
            </a:r>
            <a:br>
              <a:rPr lang="en-US" sz="1800" b="0" dirty="0"/>
            </a:br>
            <a:r>
              <a:rPr lang="en-US" sz="1800" b="0" dirty="0"/>
              <a:t> Appetite changes (weight loss/gain)</a:t>
            </a:r>
            <a:br>
              <a:rPr lang="en-US" sz="1800" b="0" dirty="0"/>
            </a:br>
            <a:r>
              <a:rPr lang="en-US" sz="1800" b="0" dirty="0"/>
              <a:t> Insomnia or hypersomnia</a:t>
            </a:r>
            <a:br>
              <a:rPr lang="en-US" sz="1800" b="0" dirty="0"/>
            </a:br>
            <a:r>
              <a:rPr lang="en-US" sz="1800" b="0" dirty="0"/>
              <a:t> Psychomotor agitation or retardation</a:t>
            </a:r>
            <a:br>
              <a:rPr lang="en-US" sz="1800" b="0" dirty="0"/>
            </a:br>
            <a:r>
              <a:rPr lang="en-US" sz="1800" b="0" dirty="0"/>
              <a:t> Fatigue</a:t>
            </a:r>
            <a:br>
              <a:rPr lang="en-US" sz="1800" b="0" dirty="0"/>
            </a:br>
            <a:r>
              <a:rPr lang="en-US" sz="1800" b="0" dirty="0"/>
              <a:t> Feelings of worthlessness or guilt</a:t>
            </a:r>
            <a:br>
              <a:rPr lang="en-US" sz="1800" b="0" dirty="0"/>
            </a:br>
            <a:r>
              <a:rPr lang="en-US" sz="1800" b="0" dirty="0"/>
              <a:t> Diminished concentration ability</a:t>
            </a:r>
          </a:p>
          <a:p>
            <a:endParaRPr lang="en-US" dirty="0"/>
          </a:p>
        </p:txBody>
      </p:sp>
      <p:sp>
        <p:nvSpPr>
          <p:cNvPr id="6" name="Content Placeholder 5"/>
          <p:cNvSpPr>
            <a:spLocks noGrp="1"/>
          </p:cNvSpPr>
          <p:nvPr>
            <p:ph sz="half" idx="2"/>
          </p:nvPr>
        </p:nvSpPr>
        <p:spPr>
          <a:xfrm>
            <a:off x="4724400" y="1143000"/>
            <a:ext cx="4114800" cy="5410199"/>
          </a:xfrm>
          <a:solidFill>
            <a:srgbClr val="FFFFCC"/>
          </a:solidFill>
        </p:spPr>
        <p:txBody>
          <a:bodyPr/>
          <a:lstStyle/>
          <a:p>
            <a:pPr algn="ctr" fontAlgn="t"/>
            <a:r>
              <a:rPr lang="en-US" sz="1800" dirty="0" smtClean="0"/>
              <a:t>Signs </a:t>
            </a:r>
            <a:r>
              <a:rPr lang="en-US" sz="1800" dirty="0"/>
              <a:t>of diabetes distress</a:t>
            </a:r>
          </a:p>
          <a:p>
            <a:pPr fontAlgn="t"/>
            <a:r>
              <a:rPr lang="en-US" sz="1800" b="0" dirty="0"/>
              <a:t>Emotional response varies across individuals and may include feeling</a:t>
            </a:r>
            <a:br>
              <a:rPr lang="en-US" sz="1800" b="0" dirty="0"/>
            </a:br>
            <a:r>
              <a:rPr lang="en-US" sz="1800" b="0" dirty="0"/>
              <a:t> Unmotivated</a:t>
            </a:r>
            <a:br>
              <a:rPr lang="en-US" sz="1800" b="0" dirty="0"/>
            </a:br>
            <a:r>
              <a:rPr lang="en-US" sz="1800" b="0" dirty="0"/>
              <a:t> Burned out</a:t>
            </a:r>
            <a:br>
              <a:rPr lang="en-US" sz="1800" b="0" dirty="0"/>
            </a:br>
            <a:r>
              <a:rPr lang="en-US" sz="1800" b="0" dirty="0"/>
              <a:t> Overwhelmed</a:t>
            </a:r>
            <a:br>
              <a:rPr lang="en-US" sz="1800" b="0" dirty="0"/>
            </a:br>
            <a:r>
              <a:rPr lang="en-US" sz="1800" b="0" dirty="0"/>
              <a:t> Frustrated</a:t>
            </a:r>
            <a:br>
              <a:rPr lang="en-US" sz="1800" b="0" dirty="0"/>
            </a:br>
            <a:r>
              <a:rPr lang="en-US" sz="1800" b="0" dirty="0"/>
              <a:t> Defeated</a:t>
            </a:r>
            <a:br>
              <a:rPr lang="en-US" sz="1800" b="0" dirty="0"/>
            </a:br>
            <a:r>
              <a:rPr lang="en-US" sz="1800" b="0" dirty="0"/>
              <a:t> Angry</a:t>
            </a:r>
            <a:br>
              <a:rPr lang="en-US" sz="1800" b="0" dirty="0"/>
            </a:br>
            <a:r>
              <a:rPr lang="en-US" sz="1800" b="0" dirty="0"/>
              <a:t> Guilt</a:t>
            </a:r>
            <a:br>
              <a:rPr lang="en-US" sz="1800" b="0" dirty="0"/>
            </a:br>
            <a:r>
              <a:rPr lang="en-US" sz="1800" b="0" dirty="0"/>
              <a:t> Denial</a:t>
            </a:r>
            <a:br>
              <a:rPr lang="en-US" sz="1800" b="0" dirty="0"/>
            </a:br>
            <a:r>
              <a:rPr lang="en-US" sz="1800" b="0" dirty="0"/>
              <a:t> Fear (of hypoglycemia </a:t>
            </a:r>
            <a:r>
              <a:rPr lang="en-US" sz="1800" b="0" dirty="0" smtClean="0"/>
              <a:t>or complications</a:t>
            </a:r>
            <a:r>
              <a:rPr lang="en-US" sz="1800" b="0" dirty="0"/>
              <a:t>)</a:t>
            </a:r>
            <a:br>
              <a:rPr lang="en-US" sz="1800" b="0" dirty="0"/>
            </a:br>
            <a:r>
              <a:rPr lang="en-US" sz="1800" b="0" dirty="0"/>
              <a:t> Lonely</a:t>
            </a:r>
          </a:p>
          <a:p>
            <a:pPr fontAlgn="t"/>
            <a:r>
              <a:rPr lang="en-US" sz="1800" b="0" dirty="0"/>
              <a:t/>
            </a:r>
            <a:br>
              <a:rPr lang="en-US" sz="1800" b="0" dirty="0"/>
            </a:br>
            <a:r>
              <a:rPr lang="en-US" sz="1800" b="0" dirty="0"/>
              <a:t>Actions may include</a:t>
            </a:r>
            <a:br>
              <a:rPr lang="en-US" sz="1800" b="0" dirty="0"/>
            </a:br>
            <a:r>
              <a:rPr lang="en-US" sz="1800" b="0" dirty="0"/>
              <a:t> Poor self-care behaviors</a:t>
            </a:r>
            <a:br>
              <a:rPr lang="en-US" sz="1800" b="0" dirty="0"/>
            </a:br>
            <a:r>
              <a:rPr lang="en-US" sz="1800" b="0" dirty="0"/>
              <a:t> Lack of adherence to diabetes </a:t>
            </a:r>
            <a:r>
              <a:rPr lang="en-US" sz="1800" b="0" dirty="0" smtClean="0"/>
              <a:t> regimen</a:t>
            </a:r>
            <a:endParaRPr lang="en-US" sz="1800" b="0" dirty="0"/>
          </a:p>
          <a:p>
            <a:endParaRPr lang="en-US" dirty="0"/>
          </a:p>
        </p:txBody>
      </p:sp>
    </p:spTree>
    <p:extLst>
      <p:ext uri="{BB962C8B-B14F-4D97-AF65-F5344CB8AC3E}">
        <p14:creationId xmlns:p14="http://schemas.microsoft.com/office/powerpoint/2010/main" val="32758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Both DD and MDD can impact diabetes self-care as they influence thoughts and behavior</a:t>
            </a:r>
          </a:p>
          <a:p>
            <a:endParaRPr lang="en-US" dirty="0"/>
          </a:p>
          <a:p>
            <a:r>
              <a:rPr lang="en-US" sz="2400" dirty="0"/>
              <a:t>MDD has been associated with sub optimal self care.   However, the association with HbA1c has not been clear.</a:t>
            </a:r>
          </a:p>
          <a:p>
            <a:endParaRPr lang="en-US" dirty="0"/>
          </a:p>
          <a:p>
            <a:r>
              <a:rPr lang="en-US" sz="2400" dirty="0"/>
              <a:t>DD has been associated with sub optimal self care AND higher HbA1c</a:t>
            </a:r>
          </a:p>
          <a:p>
            <a:endParaRPr lang="en-US" dirty="0" smtClean="0"/>
          </a:p>
          <a:p>
            <a:endParaRPr lang="en-US" sz="1200" dirty="0" smtClean="0"/>
          </a:p>
          <a:p>
            <a:endParaRPr lang="en-US" sz="1200" dirty="0"/>
          </a:p>
          <a:p>
            <a:r>
              <a:rPr lang="en-US" sz="1400" dirty="0" smtClean="0"/>
              <a:t>Fisher et al., (2009); Ismail et al., (2017); </a:t>
            </a:r>
            <a:r>
              <a:rPr lang="en-US" sz="1400" dirty="0" err="1" smtClean="0"/>
              <a:t>Nanayakkara</a:t>
            </a:r>
            <a:r>
              <a:rPr lang="en-US" sz="1400" dirty="0" smtClean="0"/>
              <a:t> et al., (2018); Xu et al., (2013); </a:t>
            </a:r>
            <a:r>
              <a:rPr lang="en-US" sz="1400" dirty="0" err="1" smtClean="0"/>
              <a:t>Zagarins</a:t>
            </a:r>
            <a:r>
              <a:rPr lang="en-US" sz="1400" dirty="0" smtClean="0"/>
              <a:t>, Allen, Garb &amp; Welch, (2011).</a:t>
            </a:r>
            <a:endParaRPr lang="en-US" sz="1400" dirty="0"/>
          </a:p>
        </p:txBody>
      </p:sp>
    </p:spTree>
    <p:extLst>
      <p:ext uri="{BB962C8B-B14F-4D97-AF65-F5344CB8AC3E}">
        <p14:creationId xmlns:p14="http://schemas.microsoft.com/office/powerpoint/2010/main" val="3595394122"/>
      </p:ext>
    </p:extLst>
  </p:cSld>
  <p:clrMapOvr>
    <a:masterClrMapping/>
  </p:clrMapOvr>
</p:sld>
</file>

<file path=ppt/theme/theme1.xml><?xml version="1.0" encoding="utf-8"?>
<a:theme xmlns:a="http://schemas.openxmlformats.org/drawingml/2006/main" name="Parkland_Powerpoint-Plain">
  <a:themeElements>
    <a:clrScheme name="Text Only Master 3">
      <a:dk1>
        <a:srgbClr val="5F5F5F"/>
      </a:dk1>
      <a:lt1>
        <a:srgbClr val="FFFFFF"/>
      </a:lt1>
      <a:dk2>
        <a:srgbClr val="542988"/>
      </a:dk2>
      <a:lt2>
        <a:srgbClr val="939BA1"/>
      </a:lt2>
      <a:accent1>
        <a:srgbClr val="006225"/>
      </a:accent1>
      <a:accent2>
        <a:srgbClr val="E8941A"/>
      </a:accent2>
      <a:accent3>
        <a:srgbClr val="FFFFFF"/>
      </a:accent3>
      <a:accent4>
        <a:srgbClr val="505050"/>
      </a:accent4>
      <a:accent5>
        <a:srgbClr val="AAB7AC"/>
      </a:accent5>
      <a:accent6>
        <a:srgbClr val="D28616"/>
      </a:accent6>
      <a:hlink>
        <a:srgbClr val="00467F"/>
      </a:hlink>
      <a:folHlink>
        <a:srgbClr val="98002E"/>
      </a:folHlink>
    </a:clrScheme>
    <a:fontScheme name="Text Only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Arial" charset="0"/>
          </a:defRPr>
        </a:defPPr>
      </a:lstStyle>
    </a:lnDef>
  </a:objectDefaults>
  <a:extraClrSchemeLst>
    <a:extraClrScheme>
      <a:clrScheme name="Text Only Master 1">
        <a:dk1>
          <a:srgbClr val="939BA1"/>
        </a:dk1>
        <a:lt1>
          <a:srgbClr val="FFFFFF"/>
        </a:lt1>
        <a:dk2>
          <a:srgbClr val="542988"/>
        </a:dk2>
        <a:lt2>
          <a:srgbClr val="939BA1"/>
        </a:lt2>
        <a:accent1>
          <a:srgbClr val="006225"/>
        </a:accent1>
        <a:accent2>
          <a:srgbClr val="E8941A"/>
        </a:accent2>
        <a:accent3>
          <a:srgbClr val="FFFFFF"/>
        </a:accent3>
        <a:accent4>
          <a:srgbClr val="7D8489"/>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2">
        <a:dk1>
          <a:srgbClr val="5F5F5F"/>
        </a:dk1>
        <a:lt1>
          <a:srgbClr val="FFFFFF"/>
        </a:lt1>
        <a:dk2>
          <a:srgbClr val="FFFFFF"/>
        </a:dk2>
        <a:lt2>
          <a:srgbClr val="939BA1"/>
        </a:lt2>
        <a:accent1>
          <a:srgbClr val="542988"/>
        </a:accent1>
        <a:accent2>
          <a:srgbClr val="E8941A"/>
        </a:accent2>
        <a:accent3>
          <a:srgbClr val="FFFFFF"/>
        </a:accent3>
        <a:accent4>
          <a:srgbClr val="505050"/>
        </a:accent4>
        <a:accent5>
          <a:srgbClr val="B3ACC3"/>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
      <a:clrScheme name="Text Only Master 3">
        <a:dk1>
          <a:srgbClr val="5F5F5F"/>
        </a:dk1>
        <a:lt1>
          <a:srgbClr val="FFFFFF"/>
        </a:lt1>
        <a:dk2>
          <a:srgbClr val="542988"/>
        </a:dk2>
        <a:lt2>
          <a:srgbClr val="939BA1"/>
        </a:lt2>
        <a:accent1>
          <a:srgbClr val="006225"/>
        </a:accent1>
        <a:accent2>
          <a:srgbClr val="E8941A"/>
        </a:accent2>
        <a:accent3>
          <a:srgbClr val="FFFFFF"/>
        </a:accent3>
        <a:accent4>
          <a:srgbClr val="505050"/>
        </a:accent4>
        <a:accent5>
          <a:srgbClr val="AAB7AC"/>
        </a:accent5>
        <a:accent6>
          <a:srgbClr val="D28616"/>
        </a:accent6>
        <a:hlink>
          <a:srgbClr val="00467F"/>
        </a:hlink>
        <a:folHlink>
          <a:srgbClr val="98002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Parkland_Powerpoint-Plain</Template>
  <TotalTime>227</TotalTime>
  <Words>2186</Words>
  <Application>Microsoft Office PowerPoint</Application>
  <PresentationFormat>On-screen Show (4:3)</PresentationFormat>
  <Paragraphs>164</Paragraphs>
  <Slides>30</Slides>
  <Notes>5</Notes>
  <HiddenSlides>0</HiddenSlides>
  <MMClips>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Parkland_Powerpoint-Plain</vt:lpstr>
      <vt:lpstr> Finding Balance:  The Importance of Evaluation and Treatment for Distress and Depression in Diabetes Management  </vt:lpstr>
      <vt:lpstr>Disclosures</vt:lpstr>
      <vt:lpstr>Session Objectives</vt:lpstr>
      <vt:lpstr>Distress (DD) vs. Depression (MDD)</vt:lpstr>
      <vt:lpstr>PowerPoint Presentation</vt:lpstr>
      <vt:lpstr>PowerPoint Presentation</vt:lpstr>
      <vt:lpstr>PowerPoint Presentation</vt:lpstr>
      <vt:lpstr>PowerPoint Presentation</vt:lpstr>
      <vt:lpstr>PowerPoint Presentation</vt:lpstr>
      <vt:lpstr>Identifying Distress and depression</vt:lpstr>
      <vt:lpstr>How do patients recognize they are experiencing </vt:lpstr>
      <vt:lpstr>How can we help patients identify their symptoms?</vt:lpstr>
      <vt:lpstr>How can we discuss these symptoms with our patients?</vt:lpstr>
      <vt:lpstr>How can we encourage our patients to seek treatment?</vt:lpstr>
      <vt:lpstr>Provider intervention strategies     </vt:lpstr>
      <vt:lpstr>PowerPoint Presentation</vt:lpstr>
      <vt:lpstr>PowerPoint Presentation</vt:lpstr>
      <vt:lpstr>PowerPoint Presentation</vt:lpstr>
      <vt:lpstr>PowerPoint Presentation</vt:lpstr>
      <vt:lpstr>PowerPoint Presentation</vt:lpstr>
      <vt:lpstr>5 Minute Quick Anxiety Reduction - Guided Mindfulness Meditation</vt:lpstr>
      <vt:lpstr>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Parkland Health &amp; Hospital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Balance:  The Importance of Evaluation and Treatment for Distress and Depression in Diabetes Management</dc:title>
  <dc:creator>Becky Corona</dc:creator>
  <cp:lastModifiedBy>Rebecca Corona</cp:lastModifiedBy>
  <cp:revision>35</cp:revision>
  <dcterms:created xsi:type="dcterms:W3CDTF">2018-10-01T21:43:20Z</dcterms:created>
  <dcterms:modified xsi:type="dcterms:W3CDTF">2019-01-22T17:45:12Z</dcterms:modified>
</cp:coreProperties>
</file>